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rawings/drawing1.xml" ContentType="application/vnd.openxmlformats-officedocument.drawingml.chartshape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drawings/drawing2.xml" ContentType="application/vnd.openxmlformats-officedocument.drawingml.chartshape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65" r:id="rId4"/>
    <p:sldId id="266" r:id="rId5"/>
    <p:sldId id="258" r:id="rId6"/>
    <p:sldId id="261" r:id="rId7"/>
    <p:sldId id="262" r:id="rId8"/>
    <p:sldId id="263" r:id="rId9"/>
    <p:sldId id="259" r:id="rId10"/>
    <p:sldId id="267" r:id="rId11"/>
    <p:sldId id="268" r:id="rId12"/>
    <p:sldId id="269" r:id="rId13"/>
    <p:sldId id="264" r:id="rId14"/>
    <p:sldId id="270" r:id="rId15"/>
    <p:sldId id="27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AE3F3"/>
    <a:srgbClr val="11101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103" d="100"/>
          <a:sy n="103" d="100"/>
        </p:scale>
        <p:origin x="138" y="20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chartUserShapes" Target="../drawings/drawing1.xml"/></Relationships>
</file>

<file path=ppt/charts/_rels/chart4.xml.rels><?xml version="1.0" encoding="UTF-8" standalone="yes"?>
<Relationships xmlns="http://schemas.openxmlformats.org/package/2006/relationships"><Relationship Id="rId3" Type="http://schemas.openxmlformats.org/officeDocument/2006/relationships/oleObject" Target="file:///C:\Users\NRDD\Downloads\EXCEL%20Capstone\Summer-Olympic-medals-1976-to-2008.xlsm" TargetMode="Externa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chartUserShapes" Target="../drawings/drawing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[Summer-Olympic-medals-1976-to-2008.xlsm]PivotChartTable1</c:name>
    <c:fmtId val="9"/>
  </c:pivotSource>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a:solidFill>
                  <a:sysClr val="windowText" lastClr="000000"/>
                </a:solidFill>
              </a:rPr>
              <a:t>Gender</a:t>
            </a:r>
            <a:r>
              <a:rPr lang="en-US" sz="1600" b="1" baseline="0">
                <a:solidFill>
                  <a:sysClr val="windowText" lastClr="000000"/>
                </a:solidFill>
              </a:rPr>
              <a:t> Distribution across the Years  </a:t>
            </a:r>
            <a:endParaRPr lang="en-US" sz="1600" b="1">
              <a:solidFill>
                <a:sysClr val="windowText" lastClr="000000"/>
              </a:solidFill>
            </a:endParaRPr>
          </a:p>
        </c:rich>
      </c:tx>
      <c:layout>
        <c:manualLayout>
          <c:xMode val="edge"/>
          <c:yMode val="edge"/>
          <c:x val="0.32809144737068646"/>
          <c:y val="1.5423981784971263E-2"/>
        </c:manualLayout>
      </c:layout>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0948749567508028E-2"/>
          <c:y val="0.16623576977570348"/>
          <c:w val="0.8246525898799737"/>
          <c:h val="0.63446027152325235"/>
        </c:manualLayout>
      </c:layout>
      <c:barChart>
        <c:barDir val="col"/>
        <c:grouping val="clustered"/>
        <c:varyColors val="0"/>
        <c:ser>
          <c:idx val="0"/>
          <c:order val="0"/>
          <c:tx>
            <c:v>Men</c:v>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9"/>
              <c:pt idx="0">
                <c:v>1976</c:v>
              </c:pt>
              <c:pt idx="1">
                <c:v>1980</c:v>
              </c:pt>
              <c:pt idx="2">
                <c:v>1984</c:v>
              </c:pt>
              <c:pt idx="3">
                <c:v>1988</c:v>
              </c:pt>
              <c:pt idx="4">
                <c:v>1992</c:v>
              </c:pt>
              <c:pt idx="5">
                <c:v>1996</c:v>
              </c:pt>
              <c:pt idx="6">
                <c:v>2000</c:v>
              </c:pt>
              <c:pt idx="7">
                <c:v>2004</c:v>
              </c:pt>
              <c:pt idx="8">
                <c:v>2008</c:v>
              </c:pt>
            </c:strLit>
          </c:cat>
          <c:val>
            <c:numLit>
              <c:formatCode>General</c:formatCode>
              <c:ptCount val="9"/>
              <c:pt idx="0">
                <c:v>924</c:v>
              </c:pt>
              <c:pt idx="1">
                <c:v>958</c:v>
              </c:pt>
              <c:pt idx="2">
                <c:v>973</c:v>
              </c:pt>
              <c:pt idx="3">
                <c:v>1011</c:v>
              </c:pt>
              <c:pt idx="4">
                <c:v>1105</c:v>
              </c:pt>
              <c:pt idx="5">
                <c:v>1082</c:v>
              </c:pt>
              <c:pt idx="6">
                <c:v>1126</c:v>
              </c:pt>
              <c:pt idx="7">
                <c:v>1099</c:v>
              </c:pt>
              <c:pt idx="8">
                <c:v>1110</c:v>
              </c:pt>
            </c:numLit>
          </c:val>
          <c:extLst>
            <c:ext xmlns:c16="http://schemas.microsoft.com/office/drawing/2014/chart" uri="{C3380CC4-5D6E-409C-BE32-E72D297353CC}">
              <c16:uniqueId val="{00000000-FE0F-4199-8C8A-73B7C434A230}"/>
            </c:ext>
          </c:extLst>
        </c:ser>
        <c:ser>
          <c:idx val="1"/>
          <c:order val="1"/>
          <c:tx>
            <c:v>Women</c:v>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4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Lit>
              <c:ptCount val="9"/>
              <c:pt idx="0">
                <c:v>1976</c:v>
              </c:pt>
              <c:pt idx="1">
                <c:v>1980</c:v>
              </c:pt>
              <c:pt idx="2">
                <c:v>1984</c:v>
              </c:pt>
              <c:pt idx="3">
                <c:v>1988</c:v>
              </c:pt>
              <c:pt idx="4">
                <c:v>1992</c:v>
              </c:pt>
              <c:pt idx="5">
                <c:v>1996</c:v>
              </c:pt>
              <c:pt idx="6">
                <c:v>2000</c:v>
              </c:pt>
              <c:pt idx="7">
                <c:v>2004</c:v>
              </c:pt>
              <c:pt idx="8">
                <c:v>2008</c:v>
              </c:pt>
            </c:strLit>
          </c:cat>
          <c:val>
            <c:numLit>
              <c:formatCode>General</c:formatCode>
              <c:ptCount val="9"/>
              <c:pt idx="0">
                <c:v>381</c:v>
              </c:pt>
              <c:pt idx="1">
                <c:v>429</c:v>
              </c:pt>
              <c:pt idx="2">
                <c:v>486</c:v>
              </c:pt>
              <c:pt idx="3">
                <c:v>535</c:v>
              </c:pt>
              <c:pt idx="4">
                <c:v>600</c:v>
              </c:pt>
              <c:pt idx="5">
                <c:v>777</c:v>
              </c:pt>
              <c:pt idx="6">
                <c:v>889</c:v>
              </c:pt>
              <c:pt idx="7">
                <c:v>899</c:v>
              </c:pt>
              <c:pt idx="8">
                <c:v>932</c:v>
              </c:pt>
            </c:numLit>
          </c:val>
          <c:extLst>
            <c:ext xmlns:c16="http://schemas.microsoft.com/office/drawing/2014/chart" uri="{C3380CC4-5D6E-409C-BE32-E72D297353CC}">
              <c16:uniqueId val="{00000001-FE0F-4199-8C8A-73B7C434A230}"/>
            </c:ext>
          </c:extLst>
        </c:ser>
        <c:dLbls>
          <c:dLblPos val="outEnd"/>
          <c:showLegendKey val="0"/>
          <c:showVal val="1"/>
          <c:showCatName val="0"/>
          <c:showSerName val="0"/>
          <c:showPercent val="0"/>
          <c:showBubbleSize val="0"/>
        </c:dLbls>
        <c:gapWidth val="219"/>
        <c:overlap val="-27"/>
        <c:axId val="1290529536"/>
        <c:axId val="1290522336"/>
      </c:barChart>
      <c:catAx>
        <c:axId val="129052953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Year</a:t>
                </a:r>
              </a:p>
            </c:rich>
          </c:tx>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22336"/>
        <c:crosses val="autoZero"/>
        <c:auto val="1"/>
        <c:lblAlgn val="ctr"/>
        <c:lblOffset val="100"/>
        <c:noMultiLvlLbl val="0"/>
        <c:extLst/>
      </c:catAx>
      <c:valAx>
        <c:axId val="1290522336"/>
        <c:scaling>
          <c:orientation val="minMax"/>
        </c:scaling>
        <c:delete val="1"/>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Medals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crossAx val="1290529536"/>
        <c:crosses val="autoZero"/>
        <c:crossBetween val="between"/>
        <c:extLst/>
      </c:valAx>
      <c:spPr>
        <a:noFill/>
        <a:ln>
          <a:noFill/>
        </a:ln>
        <a:effectLst/>
      </c:spPr>
    </c:plotArea>
    <c:legend>
      <c:legendPos val="r"/>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[Summer-Olympic-medals-1976-to-2008.xlsm]PivotChartTable2</c:name>
    <c:fmtId val="1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800" b="1">
                <a:solidFill>
                  <a:sysClr val="windowText" lastClr="000000"/>
                </a:solidFill>
              </a:rPr>
              <a:t>Distribution</a:t>
            </a:r>
            <a:r>
              <a:rPr lang="en-US" sz="1800" b="1" baseline="0">
                <a:solidFill>
                  <a:sysClr val="windowText" lastClr="000000"/>
                </a:solidFill>
              </a:rPr>
              <a:t> of Medals across Sports</a:t>
            </a:r>
            <a:endParaRPr lang="en-US" sz="1800" b="1">
              <a:solidFill>
                <a:sysClr val="windowText" lastClr="000000"/>
              </a:solidFill>
            </a:endParaRPr>
          </a:p>
        </c:rich>
      </c:tx>
      <c:layout>
        <c:manualLayout>
          <c:xMode val="edge"/>
          <c:yMode val="edge"/>
          <c:x val="0.35798194871542499"/>
          <c:y val="9.9090643446377476E-3"/>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6615204168512594E-2"/>
          <c:y val="0.10450444913897958"/>
          <c:w val="0.87316096879894511"/>
          <c:h val="0.54195689366855371"/>
        </c:manualLayout>
      </c:layout>
      <c:barChart>
        <c:barDir val="col"/>
        <c:grouping val="clustered"/>
        <c:varyColors val="0"/>
        <c:ser>
          <c:idx val="0"/>
          <c:order val="0"/>
          <c:tx>
            <c:v>Men</c:v>
          </c:tx>
          <c:spPr>
            <a:solidFill>
              <a:schemeClr val="accent1"/>
            </a:solidFill>
            <a:ln>
              <a:noFill/>
            </a:ln>
            <a:effectLst/>
          </c:spPr>
          <c:invertIfNegative val="0"/>
          <c:cat>
            <c:strLit>
              <c:ptCount val="28"/>
              <c:pt idx="0">
                <c:v>Aquatics</c:v>
              </c:pt>
              <c:pt idx="1">
                <c:v>Archery</c:v>
              </c:pt>
              <c:pt idx="2">
                <c:v>Athletics</c:v>
              </c:pt>
              <c:pt idx="3">
                <c:v>Badminton</c:v>
              </c:pt>
              <c:pt idx="4">
                <c:v>Baseball</c:v>
              </c:pt>
              <c:pt idx="5">
                <c:v>Basketball</c:v>
              </c:pt>
              <c:pt idx="6">
                <c:v>Boxing</c:v>
              </c:pt>
              <c:pt idx="7">
                <c:v>Canoe / Kayak</c:v>
              </c:pt>
              <c:pt idx="8">
                <c:v>Cycling</c:v>
              </c:pt>
              <c:pt idx="9">
                <c:v>Equestrian</c:v>
              </c:pt>
              <c:pt idx="10">
                <c:v>Fencing</c:v>
              </c:pt>
              <c:pt idx="11">
                <c:v>Football</c:v>
              </c:pt>
              <c:pt idx="12">
                <c:v>Gymnastics</c:v>
              </c:pt>
              <c:pt idx="13">
                <c:v>Handball</c:v>
              </c:pt>
              <c:pt idx="14">
                <c:v>Hockey</c:v>
              </c:pt>
              <c:pt idx="15">
                <c:v>Judo</c:v>
              </c:pt>
              <c:pt idx="16">
                <c:v>Modern Pentathlon</c:v>
              </c:pt>
              <c:pt idx="17">
                <c:v>Rowing</c:v>
              </c:pt>
              <c:pt idx="18">
                <c:v>Sailing</c:v>
              </c:pt>
              <c:pt idx="19">
                <c:v>Shooting</c:v>
              </c:pt>
              <c:pt idx="20">
                <c:v>Softball</c:v>
              </c:pt>
              <c:pt idx="21">
                <c:v>Table Tennis</c:v>
              </c:pt>
              <c:pt idx="22">
                <c:v>Taekwondo</c:v>
              </c:pt>
              <c:pt idx="23">
                <c:v>Tennis</c:v>
              </c:pt>
              <c:pt idx="24">
                <c:v>Triathlon</c:v>
              </c:pt>
              <c:pt idx="25">
                <c:v>Volleyball</c:v>
              </c:pt>
              <c:pt idx="26">
                <c:v>Weightlifting</c:v>
              </c:pt>
              <c:pt idx="27">
                <c:v>Wrestling</c:v>
              </c:pt>
            </c:strLit>
          </c:cat>
          <c:val>
            <c:numLit>
              <c:formatCode>General</c:formatCode>
              <c:ptCount val="28"/>
              <c:pt idx="0">
                <c:v>696</c:v>
              </c:pt>
              <c:pt idx="1">
                <c:v>57</c:v>
              </c:pt>
              <c:pt idx="2">
                <c:v>646</c:v>
              </c:pt>
              <c:pt idx="3">
                <c:v>52</c:v>
              </c:pt>
              <c:pt idx="4">
                <c:v>296</c:v>
              </c:pt>
              <c:pt idx="5">
                <c:v>264</c:v>
              </c:pt>
              <c:pt idx="6">
                <c:v>383</c:v>
              </c:pt>
              <c:pt idx="7">
                <c:v>296</c:v>
              </c:pt>
              <c:pt idx="8">
                <c:v>291</c:v>
              </c:pt>
              <c:pt idx="9">
                <c:v>190</c:v>
              </c:pt>
              <c:pt idx="10">
                <c:v>259</c:v>
              </c:pt>
              <c:pt idx="11">
                <c:v>456</c:v>
              </c:pt>
              <c:pt idx="12">
                <c:v>197</c:v>
              </c:pt>
              <c:pt idx="13">
                <c:v>314</c:v>
              </c:pt>
              <c:pt idx="14">
                <c:v>352</c:v>
              </c:pt>
              <c:pt idx="15">
                <c:v>216</c:v>
              </c:pt>
              <c:pt idx="16">
                <c:v>48</c:v>
              </c:pt>
              <c:pt idx="17">
                <c:v>636</c:v>
              </c:pt>
              <c:pt idx="18">
                <c:v>268</c:v>
              </c:pt>
              <c:pt idx="19">
                <c:v>184</c:v>
              </c:pt>
              <c:pt idx="21">
                <c:v>36</c:v>
              </c:pt>
              <c:pt idx="22">
                <c:v>33</c:v>
              </c:pt>
              <c:pt idx="23">
                <c:v>52</c:v>
              </c:pt>
              <c:pt idx="24">
                <c:v>7</c:v>
              </c:pt>
              <c:pt idx="25">
                <c:v>277</c:v>
              </c:pt>
              <c:pt idx="26">
                <c:v>201</c:v>
              </c:pt>
              <c:pt idx="27">
                <c:v>435</c:v>
              </c:pt>
            </c:numLit>
          </c:val>
          <c:extLst>
            <c:ext xmlns:c16="http://schemas.microsoft.com/office/drawing/2014/chart" uri="{C3380CC4-5D6E-409C-BE32-E72D297353CC}">
              <c16:uniqueId val="{00000000-F5AE-4ED4-8542-4537D4E11AAD}"/>
            </c:ext>
          </c:extLst>
        </c:ser>
        <c:ser>
          <c:idx val="1"/>
          <c:order val="1"/>
          <c:tx>
            <c:v>Women</c:v>
          </c:tx>
          <c:spPr>
            <a:solidFill>
              <a:schemeClr val="accent3"/>
            </a:solidFill>
            <a:ln>
              <a:noFill/>
            </a:ln>
            <a:effectLst/>
          </c:spPr>
          <c:invertIfNegative val="0"/>
          <c:cat>
            <c:strLit>
              <c:ptCount val="28"/>
              <c:pt idx="0">
                <c:v>Aquatics</c:v>
              </c:pt>
              <c:pt idx="1">
                <c:v>Archery</c:v>
              </c:pt>
              <c:pt idx="2">
                <c:v>Athletics</c:v>
              </c:pt>
              <c:pt idx="3">
                <c:v>Badminton</c:v>
              </c:pt>
              <c:pt idx="4">
                <c:v>Baseball</c:v>
              </c:pt>
              <c:pt idx="5">
                <c:v>Basketball</c:v>
              </c:pt>
              <c:pt idx="6">
                <c:v>Boxing</c:v>
              </c:pt>
              <c:pt idx="7">
                <c:v>Canoe / Kayak</c:v>
              </c:pt>
              <c:pt idx="8">
                <c:v>Cycling</c:v>
              </c:pt>
              <c:pt idx="9">
                <c:v>Equestrian</c:v>
              </c:pt>
              <c:pt idx="10">
                <c:v>Fencing</c:v>
              </c:pt>
              <c:pt idx="11">
                <c:v>Football</c:v>
              </c:pt>
              <c:pt idx="12">
                <c:v>Gymnastics</c:v>
              </c:pt>
              <c:pt idx="13">
                <c:v>Handball</c:v>
              </c:pt>
              <c:pt idx="14">
                <c:v>Hockey</c:v>
              </c:pt>
              <c:pt idx="15">
                <c:v>Judo</c:v>
              </c:pt>
              <c:pt idx="16">
                <c:v>Modern Pentathlon</c:v>
              </c:pt>
              <c:pt idx="17">
                <c:v>Rowing</c:v>
              </c:pt>
              <c:pt idx="18">
                <c:v>Sailing</c:v>
              </c:pt>
              <c:pt idx="19">
                <c:v>Shooting</c:v>
              </c:pt>
              <c:pt idx="20">
                <c:v>Softball</c:v>
              </c:pt>
              <c:pt idx="21">
                <c:v>Table Tennis</c:v>
              </c:pt>
              <c:pt idx="22">
                <c:v>Taekwondo</c:v>
              </c:pt>
              <c:pt idx="23">
                <c:v>Tennis</c:v>
              </c:pt>
              <c:pt idx="24">
                <c:v>Triathlon</c:v>
              </c:pt>
              <c:pt idx="25">
                <c:v>Volleyball</c:v>
              </c:pt>
              <c:pt idx="26">
                <c:v>Weightlifting</c:v>
              </c:pt>
              <c:pt idx="27">
                <c:v>Wrestling</c:v>
              </c:pt>
            </c:strLit>
          </c:cat>
          <c:val>
            <c:numLit>
              <c:formatCode>General</c:formatCode>
              <c:ptCount val="28"/>
              <c:pt idx="0">
                <c:v>632</c:v>
              </c:pt>
              <c:pt idx="1">
                <c:v>56</c:v>
              </c:pt>
              <c:pt idx="2">
                <c:v>501</c:v>
              </c:pt>
              <c:pt idx="3">
                <c:v>43</c:v>
              </c:pt>
              <c:pt idx="5">
                <c:v>248</c:v>
              </c:pt>
              <c:pt idx="7">
                <c:v>102</c:v>
              </c:pt>
              <c:pt idx="8">
                <c:v>73</c:v>
              </c:pt>
              <c:pt idx="9">
                <c:v>94</c:v>
              </c:pt>
              <c:pt idx="10">
                <c:v>112</c:v>
              </c:pt>
              <c:pt idx="11">
                <c:v>156</c:v>
              </c:pt>
              <c:pt idx="12">
                <c:v>258</c:v>
              </c:pt>
              <c:pt idx="13">
                <c:v>315</c:v>
              </c:pt>
              <c:pt idx="14">
                <c:v>323</c:v>
              </c:pt>
              <c:pt idx="15">
                <c:v>110</c:v>
              </c:pt>
              <c:pt idx="16">
                <c:v>9</c:v>
              </c:pt>
              <c:pt idx="17">
                <c:v>429</c:v>
              </c:pt>
              <c:pt idx="18">
                <c:v>67</c:v>
              </c:pt>
              <c:pt idx="19">
                <c:v>77</c:v>
              </c:pt>
              <c:pt idx="20">
                <c:v>121</c:v>
              </c:pt>
              <c:pt idx="21">
                <c:v>35</c:v>
              </c:pt>
              <c:pt idx="22">
                <c:v>38</c:v>
              </c:pt>
              <c:pt idx="23">
                <c:v>41</c:v>
              </c:pt>
              <c:pt idx="24">
                <c:v>9</c:v>
              </c:pt>
              <c:pt idx="25">
                <c:v>288</c:v>
              </c:pt>
              <c:pt idx="26">
                <c:v>57</c:v>
              </c:pt>
              <c:pt idx="27">
                <c:v>22</c:v>
              </c:pt>
            </c:numLit>
          </c:val>
          <c:extLst>
            <c:ext xmlns:c16="http://schemas.microsoft.com/office/drawing/2014/chart" uri="{C3380CC4-5D6E-409C-BE32-E72D297353CC}">
              <c16:uniqueId val="{00000001-F5AE-4ED4-8542-4537D4E11AAD}"/>
            </c:ext>
          </c:extLst>
        </c:ser>
        <c:dLbls>
          <c:showLegendKey val="0"/>
          <c:showVal val="0"/>
          <c:showCatName val="0"/>
          <c:showSerName val="0"/>
          <c:showPercent val="0"/>
          <c:showBubbleSize val="0"/>
        </c:dLbls>
        <c:gapWidth val="219"/>
        <c:overlap val="-27"/>
        <c:axId val="1290536736"/>
        <c:axId val="1290527136"/>
      </c:barChart>
      <c:catAx>
        <c:axId val="1290536736"/>
        <c:scaling>
          <c:orientation val="minMax"/>
        </c:scaling>
        <c:delete val="0"/>
        <c:axPos val="b"/>
        <c:title>
          <c:tx>
            <c:rich>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Sport</a:t>
                </a:r>
              </a:p>
            </c:rich>
          </c:tx>
          <c:layout>
            <c:manualLayout>
              <c:xMode val="edge"/>
              <c:yMode val="edge"/>
              <c:x val="0.47441061840718868"/>
              <c:y val="0.94508886390744462"/>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solidFill>
            <a:round/>
          </a:ln>
          <a:effectLst/>
        </c:spPr>
        <c:txPr>
          <a:bodyPr rot="-5400000" spcFirstLastPara="1" vertOverflow="ellipsis"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290527136"/>
        <c:crosses val="autoZero"/>
        <c:auto val="1"/>
        <c:lblAlgn val="ctr"/>
        <c:lblOffset val="100"/>
        <c:noMultiLvlLbl val="0"/>
        <c:extLst/>
      </c:catAx>
      <c:valAx>
        <c:axId val="1290527136"/>
        <c:scaling>
          <c:orientation val="minMax"/>
        </c:scaling>
        <c:delete val="0"/>
        <c:axPos val="l"/>
        <c:title>
          <c:tx>
            <c:rich>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r>
                  <a:rPr lang="en-US" sz="1200"/>
                  <a:t>No. of Medals</a:t>
                </a:r>
              </a:p>
            </c:rich>
          </c:tx>
          <c:layout>
            <c:manualLayout>
              <c:xMode val="edge"/>
              <c:yMode val="edge"/>
              <c:x val="9.6139744804510617E-3"/>
              <c:y val="0.31141081639754647"/>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290536736"/>
        <c:crosses val="autoZero"/>
        <c:crossBetween val="between"/>
        <c:extLst/>
      </c:valAx>
      <c:spPr>
        <a:noFill/>
        <a:ln>
          <a:noFill/>
        </a:ln>
        <a:effectLst/>
      </c:spPr>
    </c:plotArea>
    <c:legend>
      <c:legendPos val="r"/>
      <c:layout>
        <c:manualLayout>
          <c:xMode val="edge"/>
          <c:yMode val="edge"/>
          <c:x val="0.84807308284795369"/>
          <c:y val="9.1960673311138927E-2"/>
          <c:w val="0.11448263722171088"/>
          <c:h val="0.21613967934102346"/>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[Summer-Olympic-medals-1976-to-2008.xlsm]PivotChartTable6</c:name>
    <c:fmtId val="21"/>
  </c:pivotSource>
  <c:chart>
    <c:autoTitleDeleted val="1"/>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364025523343311"/>
          <c:y val="0.20133715700048116"/>
          <c:w val="0.5469363154412874"/>
          <c:h val="0.62881890633892989"/>
        </c:manualLayout>
      </c:layout>
      <c:barChart>
        <c:barDir val="col"/>
        <c:grouping val="clustered"/>
        <c:varyColors val="0"/>
        <c:ser>
          <c:idx val="0"/>
          <c:order val="0"/>
          <c:tx>
            <c:v>Count of Medal</c:v>
          </c:tx>
          <c:spPr>
            <a:solidFill>
              <a:schemeClr val="accent6"/>
            </a:solidFill>
            <a:ln>
              <a:noFill/>
            </a:ln>
            <a:effectLst/>
          </c:spPr>
          <c:invertIfNegative val="0"/>
          <c:cat>
            <c:strLit>
              <c:ptCount val="3"/>
              <c:pt idx="0">
                <c:v>1st World</c:v>
              </c:pt>
              <c:pt idx="1">
                <c:v>2nd World</c:v>
              </c:pt>
              <c:pt idx="2">
                <c:v>3rd World</c:v>
              </c:pt>
            </c:strLit>
          </c:cat>
          <c:val>
            <c:numLit>
              <c:formatCode>General</c:formatCode>
              <c:ptCount val="3"/>
              <c:pt idx="0">
                <c:v>5405</c:v>
              </c:pt>
              <c:pt idx="1">
                <c:v>2340</c:v>
              </c:pt>
              <c:pt idx="2">
                <c:v>7571</c:v>
              </c:pt>
            </c:numLit>
          </c:val>
          <c:extLst>
            <c:ext xmlns:c16="http://schemas.microsoft.com/office/drawing/2014/chart" uri="{C3380CC4-5D6E-409C-BE32-E72D297353CC}">
              <c16:uniqueId val="{00000000-8E54-4D47-913A-54BC4F3F4AD0}"/>
            </c:ext>
          </c:extLst>
        </c:ser>
        <c:dLbls>
          <c:showLegendKey val="0"/>
          <c:showVal val="0"/>
          <c:showCatName val="0"/>
          <c:showSerName val="0"/>
          <c:showPercent val="0"/>
          <c:showBubbleSize val="0"/>
        </c:dLbls>
        <c:gapWidth val="219"/>
        <c:axId val="2079355776"/>
        <c:axId val="2079356256"/>
      </c:barChart>
      <c:lineChart>
        <c:grouping val="standard"/>
        <c:varyColors val="0"/>
        <c:ser>
          <c:idx val="1"/>
          <c:order val="1"/>
          <c:tx>
            <c:v>Distinct Count of Country_Code</c:v>
          </c:tx>
          <c:spPr>
            <a:ln w="28575" cap="rnd">
              <a:solidFill>
                <a:schemeClr val="accent5"/>
              </a:solidFill>
              <a:round/>
            </a:ln>
            <a:effectLst/>
          </c:spPr>
          <c:marker>
            <c:symbol val="none"/>
          </c:marker>
          <c:cat>
            <c:strLit>
              <c:ptCount val="3"/>
              <c:pt idx="0">
                <c:v>1st World</c:v>
              </c:pt>
              <c:pt idx="1">
                <c:v>2nd World</c:v>
              </c:pt>
              <c:pt idx="2">
                <c:v>3rd World</c:v>
              </c:pt>
            </c:strLit>
          </c:cat>
          <c:val>
            <c:numLit>
              <c:formatCode>General</c:formatCode>
              <c:ptCount val="3"/>
              <c:pt idx="0">
                <c:v>9</c:v>
              </c:pt>
              <c:pt idx="1">
                <c:v>10</c:v>
              </c:pt>
              <c:pt idx="2">
                <c:v>109</c:v>
              </c:pt>
            </c:numLit>
          </c:val>
          <c:smooth val="0"/>
          <c:extLst>
            <c:ext xmlns:c16="http://schemas.microsoft.com/office/drawing/2014/chart" uri="{C3380CC4-5D6E-409C-BE32-E72D297353CC}">
              <c16:uniqueId val="{00000001-8E54-4D47-913A-54BC4F3F4AD0}"/>
            </c:ext>
          </c:extLst>
        </c:ser>
        <c:dLbls>
          <c:showLegendKey val="0"/>
          <c:showVal val="0"/>
          <c:showCatName val="0"/>
          <c:showSerName val="0"/>
          <c:showPercent val="0"/>
          <c:showBubbleSize val="0"/>
        </c:dLbls>
        <c:marker val="1"/>
        <c:smooth val="0"/>
        <c:axId val="1290506016"/>
        <c:axId val="1290505536"/>
      </c:lineChart>
      <c:catAx>
        <c:axId val="207935577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Classification</a:t>
                </a:r>
              </a:p>
            </c:rich>
          </c:tx>
          <c:layout>
            <c:manualLayout>
              <c:xMode val="edge"/>
              <c:yMode val="edge"/>
              <c:x val="0.36358203835089392"/>
              <c:y val="0.93155136926228654"/>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079356256"/>
        <c:crosses val="autoZero"/>
        <c:auto val="1"/>
        <c:lblAlgn val="ctr"/>
        <c:lblOffset val="100"/>
        <c:noMultiLvlLbl val="0"/>
        <c:extLst/>
      </c:catAx>
      <c:valAx>
        <c:axId val="2079356256"/>
        <c:scaling>
          <c:orientation val="minMax"/>
        </c:scaling>
        <c:delete val="0"/>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 of Medals</a:t>
                </a:r>
              </a:p>
            </c:rich>
          </c:tx>
          <c:layout>
            <c:manualLayout>
              <c:xMode val="edge"/>
              <c:yMode val="edge"/>
              <c:x val="2.8055753053697455E-2"/>
              <c:y val="0.3892697536019877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79355776"/>
        <c:crosses val="autoZero"/>
        <c:crossBetween val="between"/>
        <c:extLst/>
      </c:valAx>
      <c:valAx>
        <c:axId val="1290505536"/>
        <c:scaling>
          <c:orientation val="minMax"/>
        </c:scaling>
        <c:delete val="0"/>
        <c:axPos val="r"/>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Countries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06016"/>
        <c:crosses val="max"/>
        <c:crossBetween val="between"/>
        <c:extLst/>
      </c:valAx>
      <c:catAx>
        <c:axId val="1290506016"/>
        <c:scaling>
          <c:orientation val="minMax"/>
        </c:scaling>
        <c:delete val="1"/>
        <c:axPos val="b"/>
        <c:numFmt formatCode="General" sourceLinked="1"/>
        <c:majorTickMark val="out"/>
        <c:minorTickMark val="none"/>
        <c:tickLblPos val="nextTo"/>
        <c:crossAx val="1290505536"/>
        <c:crosses val="autoZero"/>
        <c:auto val="1"/>
        <c:lblAlgn val="ctr"/>
        <c:lblOffset val="100"/>
        <c:noMultiLvlLbl val="0"/>
        <c:extLst/>
      </c:catAx>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ln>
                  <a:noFill/>
                </a:ln>
                <a:solidFill>
                  <a:sysClr val="windowText" lastClr="000000"/>
                </a:solidFill>
                <a:latin typeface="+mn-lt"/>
                <a:ea typeface="+mn-ea"/>
                <a:cs typeface="+mn-cs"/>
              </a:defRPr>
            </a:pPr>
            <a:endParaRPr lang="en-US"/>
          </a:p>
        </c:txPr>
      </c:legendEntry>
      <c:layout>
        <c:manualLayout>
          <c:xMode val="edge"/>
          <c:yMode val="edge"/>
          <c:x val="0.81177956842759769"/>
          <c:y val="0.2996713298454709"/>
          <c:w val="0.17670964871126416"/>
          <c:h val="0.58095386762751855"/>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1"/>
  <mc:AlternateContent xmlns:mc="http://schemas.openxmlformats.org/markup-compatibility/2006">
    <mc:Choice xmlns:c14="http://schemas.microsoft.com/office/drawing/2007/8/2/chart" Requires="c14">
      <c14:style val="102"/>
    </mc:Choice>
    <mc:Fallback>
      <c:style val="2"/>
    </mc:Fallback>
  </mc:AlternateContent>
  <c:pivotSource>
    <c:name>[Summer-Olympic-medals-1976-to-2008.xlsm]PivotChartTable4</c:name>
    <c:fmtId val="24"/>
  </c:pivotSource>
  <c:chart>
    <c:autoTitleDeleted val="1"/>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6"/>
          </a:solidFill>
          <a:ln w="28575" cap="rnd">
            <a:solidFill>
              <a:schemeClr val="accent6"/>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5364025523343311"/>
          <c:y val="0.20133715700048116"/>
          <c:w val="0.5469363154412874"/>
          <c:h val="0.62881890633892989"/>
        </c:manualLayout>
      </c:layout>
      <c:barChart>
        <c:barDir val="col"/>
        <c:grouping val="clustered"/>
        <c:varyColors val="0"/>
        <c:ser>
          <c:idx val="0"/>
          <c:order val="0"/>
          <c:tx>
            <c:v>Count of Medal</c:v>
          </c:tx>
          <c:spPr>
            <a:solidFill>
              <a:schemeClr val="accent6"/>
            </a:solidFill>
            <a:ln>
              <a:noFill/>
            </a:ln>
            <a:effectLst/>
          </c:spPr>
          <c:invertIfNegative val="0"/>
          <c:cat>
            <c:strLit>
              <c:ptCount val="3"/>
              <c:pt idx="0">
                <c:v>1st World</c:v>
              </c:pt>
              <c:pt idx="1">
                <c:v>2nd World</c:v>
              </c:pt>
              <c:pt idx="2">
                <c:v>3rd World</c:v>
              </c:pt>
            </c:strLit>
          </c:cat>
          <c:val>
            <c:numLit>
              <c:formatCode>General</c:formatCode>
              <c:ptCount val="3"/>
              <c:pt idx="0">
                <c:v>5405</c:v>
              </c:pt>
              <c:pt idx="1">
                <c:v>2340</c:v>
              </c:pt>
              <c:pt idx="2">
                <c:v>7571</c:v>
              </c:pt>
            </c:numLit>
          </c:val>
          <c:extLst>
            <c:ext xmlns:c16="http://schemas.microsoft.com/office/drawing/2014/chart" uri="{C3380CC4-5D6E-409C-BE32-E72D297353CC}">
              <c16:uniqueId val="{00000000-43F6-4C68-BE9B-30E9A4E62D9A}"/>
            </c:ext>
          </c:extLst>
        </c:ser>
        <c:dLbls>
          <c:showLegendKey val="0"/>
          <c:showVal val="0"/>
          <c:showCatName val="0"/>
          <c:showSerName val="0"/>
          <c:showPercent val="0"/>
          <c:showBubbleSize val="0"/>
        </c:dLbls>
        <c:gapWidth val="219"/>
        <c:axId val="2079355776"/>
        <c:axId val="2079356256"/>
      </c:barChart>
      <c:lineChart>
        <c:grouping val="standard"/>
        <c:varyColors val="0"/>
        <c:ser>
          <c:idx val="1"/>
          <c:order val="1"/>
          <c:tx>
            <c:v>Distinct Count of Country_Code</c:v>
          </c:tx>
          <c:spPr>
            <a:ln w="28575" cap="rnd">
              <a:solidFill>
                <a:schemeClr val="accent5"/>
              </a:solidFill>
              <a:round/>
            </a:ln>
            <a:effectLst/>
          </c:spPr>
          <c:marker>
            <c:symbol val="none"/>
          </c:marker>
          <c:cat>
            <c:strLit>
              <c:ptCount val="3"/>
              <c:pt idx="0">
                <c:v>1st World</c:v>
              </c:pt>
              <c:pt idx="1">
                <c:v>2nd World</c:v>
              </c:pt>
              <c:pt idx="2">
                <c:v>3rd World</c:v>
              </c:pt>
            </c:strLit>
          </c:cat>
          <c:val>
            <c:numLit>
              <c:formatCode>General</c:formatCode>
              <c:ptCount val="3"/>
              <c:pt idx="0">
                <c:v>9</c:v>
              </c:pt>
              <c:pt idx="1">
                <c:v>10</c:v>
              </c:pt>
              <c:pt idx="2">
                <c:v>109</c:v>
              </c:pt>
            </c:numLit>
          </c:val>
          <c:smooth val="0"/>
          <c:extLst>
            <c:ext xmlns:c16="http://schemas.microsoft.com/office/drawing/2014/chart" uri="{C3380CC4-5D6E-409C-BE32-E72D297353CC}">
              <c16:uniqueId val="{00000001-43F6-4C68-BE9B-30E9A4E62D9A}"/>
            </c:ext>
          </c:extLst>
        </c:ser>
        <c:dLbls>
          <c:showLegendKey val="0"/>
          <c:showVal val="0"/>
          <c:showCatName val="0"/>
          <c:showSerName val="0"/>
          <c:showPercent val="0"/>
          <c:showBubbleSize val="0"/>
        </c:dLbls>
        <c:marker val="1"/>
        <c:smooth val="0"/>
        <c:axId val="1290506016"/>
        <c:axId val="1290505536"/>
      </c:lineChart>
      <c:catAx>
        <c:axId val="2079355776"/>
        <c:scaling>
          <c:orientation val="minMax"/>
        </c:scaling>
        <c:delete val="0"/>
        <c:axPos val="b"/>
        <c:title>
          <c:tx>
            <c:rich>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Classification</a:t>
                </a:r>
              </a:p>
            </c:rich>
          </c:tx>
          <c:layout>
            <c:manualLayout>
              <c:xMode val="edge"/>
              <c:yMode val="edge"/>
              <c:x val="0.36358203835089392"/>
              <c:y val="0.93155136926228654"/>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2079356256"/>
        <c:crosses val="autoZero"/>
        <c:auto val="1"/>
        <c:lblAlgn val="ctr"/>
        <c:lblOffset val="100"/>
        <c:noMultiLvlLbl val="0"/>
        <c:extLst/>
      </c:catAx>
      <c:valAx>
        <c:axId val="2079356256"/>
        <c:scaling>
          <c:orientation val="minMax"/>
        </c:scaling>
        <c:delete val="0"/>
        <c:axPos val="l"/>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 of Medals</a:t>
                </a:r>
              </a:p>
            </c:rich>
          </c:tx>
          <c:layout>
            <c:manualLayout>
              <c:xMode val="edge"/>
              <c:yMode val="edge"/>
              <c:x val="2.8055753053697455E-2"/>
              <c:y val="0.38926975360198779"/>
            </c:manualLayout>
          </c:layout>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2079355776"/>
        <c:crosses val="autoZero"/>
        <c:crossBetween val="between"/>
        <c:extLst/>
      </c:valAx>
      <c:valAx>
        <c:axId val="1290505536"/>
        <c:scaling>
          <c:orientation val="minMax"/>
        </c:scaling>
        <c:delete val="0"/>
        <c:axPos val="r"/>
        <c:title>
          <c:tx>
            <c:rich>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r>
                  <a:rPr lang="en-US" sz="1200">
                    <a:solidFill>
                      <a:sysClr val="windowText" lastClr="000000"/>
                    </a:solidFill>
                  </a:rPr>
                  <a:t>No.</a:t>
                </a:r>
                <a:r>
                  <a:rPr lang="en-US" sz="1200" baseline="0">
                    <a:solidFill>
                      <a:sysClr val="windowText" lastClr="000000"/>
                    </a:solidFill>
                  </a:rPr>
                  <a:t> of Countries</a:t>
                </a:r>
                <a:endParaRPr lang="en-US" sz="1200">
                  <a:solidFill>
                    <a:sysClr val="windowText" lastClr="000000"/>
                  </a:solidFill>
                </a:endParaRPr>
              </a:p>
            </c:rich>
          </c:tx>
          <c:overlay val="0"/>
          <c:spPr>
            <a:noFill/>
            <a:ln>
              <a:noFill/>
            </a:ln>
            <a:effectLst/>
          </c:spPr>
          <c:txPr>
            <a:bodyPr rot="-54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crossAx val="1290506016"/>
        <c:crosses val="max"/>
        <c:crossBetween val="between"/>
        <c:extLst/>
      </c:valAx>
      <c:catAx>
        <c:axId val="1290506016"/>
        <c:scaling>
          <c:orientation val="minMax"/>
        </c:scaling>
        <c:delete val="1"/>
        <c:axPos val="b"/>
        <c:numFmt formatCode="General" sourceLinked="1"/>
        <c:majorTickMark val="out"/>
        <c:minorTickMark val="none"/>
        <c:tickLblPos val="nextTo"/>
        <c:crossAx val="1290505536"/>
        <c:crosses val="autoZero"/>
        <c:auto val="1"/>
        <c:lblAlgn val="ctr"/>
        <c:lblOffset val="100"/>
        <c:noMultiLvlLbl val="0"/>
        <c:extLst/>
      </c:catAx>
      <c:spPr>
        <a:noFill/>
        <a:ln>
          <a:noFill/>
        </a:ln>
        <a:effectLst/>
      </c:spPr>
    </c:plotArea>
    <c:legend>
      <c:legendPos val="r"/>
      <c:legendEntry>
        <c:idx val="0"/>
        <c:txPr>
          <a:bodyPr rot="0" spcFirstLastPara="1" vertOverflow="ellipsis" vert="horz" wrap="square" anchor="ctr" anchorCtr="1"/>
          <a:lstStyle/>
          <a:p>
            <a:pPr>
              <a:defRPr sz="1200" b="0" i="0" u="none" strike="noStrike" kern="1200" baseline="0">
                <a:ln>
                  <a:noFill/>
                </a:ln>
                <a:solidFill>
                  <a:sysClr val="windowText" lastClr="000000"/>
                </a:solidFill>
                <a:latin typeface="+mn-lt"/>
                <a:ea typeface="+mn-ea"/>
                <a:cs typeface="+mn-cs"/>
              </a:defRPr>
            </a:pPr>
            <a:endParaRPr lang="en-US"/>
          </a:p>
        </c:txPr>
      </c:legendEntry>
      <c:layout>
        <c:manualLayout>
          <c:xMode val="edge"/>
          <c:yMode val="edge"/>
          <c:x val="0.81177956842759769"/>
          <c:y val="0.2996713298454709"/>
          <c:w val="0.17670964871126416"/>
          <c:h val="0.58095386762751855"/>
        </c:manualLayout>
      </c:layout>
      <c:overlay val="0"/>
      <c:spPr>
        <a:noFill/>
        <a:ln>
          <a:noFill/>
        </a:ln>
        <a:effectLst/>
      </c:spPr>
      <c:txPr>
        <a:bodyPr rot="0" spcFirstLastPara="1" vertOverflow="ellipsis" vert="horz" wrap="square" anchor="ctr" anchorCtr="1"/>
        <a:lstStyle/>
        <a:p>
          <a:pPr>
            <a:defRPr sz="1200" b="0" i="0" u="none" strike="noStrike" kern="1200" baseline="0">
              <a:solidFill>
                <a:sysClr val="windowText" lastClr="000000"/>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bg1"/>
      </a:solidFill>
      <a:round/>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0.16871</cdr:x>
      <cdr:y>0.02927</cdr:y>
    </cdr:from>
    <cdr:to>
      <cdr:x>0.80951</cdr:x>
      <cdr:y>0.13062</cdr:y>
    </cdr:to>
    <cdr:sp macro="" textlink="">
      <cdr:nvSpPr>
        <cdr:cNvPr id="2" name="TextBox 1">
          <a:extLst xmlns:a="http://schemas.openxmlformats.org/drawingml/2006/main">
            <a:ext uri="{FF2B5EF4-FFF2-40B4-BE49-F238E27FC236}">
              <a16:creationId xmlns:a16="http://schemas.microsoft.com/office/drawing/2014/main" id="{401342DF-F670-183D-1E53-0F0112E4A982}"/>
            </a:ext>
          </a:extLst>
        </cdr:cNvPr>
        <cdr:cNvSpPr txBox="1"/>
      </cdr:nvSpPr>
      <cdr:spPr>
        <a:xfrm xmlns:a="http://schemas.openxmlformats.org/drawingml/2006/main">
          <a:off x="944217" y="105250"/>
          <a:ext cx="3586369" cy="36443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kern="1200"/>
        </a:p>
      </cdr:txBody>
    </cdr:sp>
  </cdr:relSizeAnchor>
  <cdr:relSizeAnchor xmlns:cdr="http://schemas.openxmlformats.org/drawingml/2006/chartDrawing">
    <cdr:from>
      <cdr:x>0.16131</cdr:x>
      <cdr:y>0.02179</cdr:y>
    </cdr:from>
    <cdr:to>
      <cdr:x>0.83467</cdr:x>
      <cdr:y>0.13504</cdr:y>
    </cdr:to>
    <cdr:sp macro="" textlink="">
      <cdr:nvSpPr>
        <cdr:cNvPr id="3" name="TextBox 2">
          <a:extLst xmlns:a="http://schemas.openxmlformats.org/drawingml/2006/main">
            <a:ext uri="{FF2B5EF4-FFF2-40B4-BE49-F238E27FC236}">
              <a16:creationId xmlns:a16="http://schemas.microsoft.com/office/drawing/2014/main" id="{C369F50D-F204-B9B7-D104-9D10BF30C473}"/>
            </a:ext>
          </a:extLst>
        </cdr:cNvPr>
        <cdr:cNvSpPr txBox="1"/>
      </cdr:nvSpPr>
      <cdr:spPr>
        <a:xfrm xmlns:a="http://schemas.openxmlformats.org/drawingml/2006/main">
          <a:off x="1169924" y="81249"/>
          <a:ext cx="4883628" cy="422216"/>
        </a:xfrm>
        <a:prstGeom xmlns:a="http://schemas.openxmlformats.org/drawingml/2006/main" prst="rect">
          <a:avLst/>
        </a:prstGeom>
        <a:solidFill xmlns:a="http://schemas.openxmlformats.org/drawingml/2006/main">
          <a:schemeClr val="bg1"/>
        </a:solidFill>
      </cdr:spPr>
      <cdr:txBody>
        <a:bodyPr xmlns:a="http://schemas.openxmlformats.org/drawingml/2006/main" vertOverflow="clip" wrap="square" rtlCol="0"/>
        <a:lstStyle xmlns:a="http://schemas.openxmlformats.org/drawingml/2006/main"/>
        <a:p xmlns:a="http://schemas.openxmlformats.org/drawingml/2006/main">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i="0" baseline="0">
              <a:effectLst/>
              <a:latin typeface="+mn-lt"/>
              <a:ea typeface="+mn-ea"/>
              <a:cs typeface="+mn-cs"/>
            </a:rPr>
            <a:t>Distribution of Medals across Classifications  </a:t>
          </a:r>
          <a:endParaRPr lang="en-US" sz="1600" b="1">
            <a:effectLst/>
          </a:endParaRPr>
        </a:p>
        <a:p xmlns:a="http://schemas.openxmlformats.org/drawingml/2006/main">
          <a:endParaRPr lang="en-US" sz="1200" b="1" kern="1200"/>
        </a:p>
      </cdr:txBody>
    </cdr:sp>
  </cdr:relSizeAnchor>
</c:userShapes>
</file>

<file path=ppt/drawings/drawing2.xml><?xml version="1.0" encoding="utf-8"?>
<c:userShapes xmlns:c="http://schemas.openxmlformats.org/drawingml/2006/chart">
  <cdr:relSizeAnchor xmlns:cdr="http://schemas.openxmlformats.org/drawingml/2006/chartDrawing">
    <cdr:from>
      <cdr:x>0.16871</cdr:x>
      <cdr:y>0.02927</cdr:y>
    </cdr:from>
    <cdr:to>
      <cdr:x>0.80951</cdr:x>
      <cdr:y>0.13062</cdr:y>
    </cdr:to>
    <cdr:sp macro="" textlink="">
      <cdr:nvSpPr>
        <cdr:cNvPr id="2" name="TextBox 1">
          <a:extLst xmlns:a="http://schemas.openxmlformats.org/drawingml/2006/main">
            <a:ext uri="{FF2B5EF4-FFF2-40B4-BE49-F238E27FC236}">
              <a16:creationId xmlns:a16="http://schemas.microsoft.com/office/drawing/2014/main" id="{401342DF-F670-183D-1E53-0F0112E4A982}"/>
            </a:ext>
          </a:extLst>
        </cdr:cNvPr>
        <cdr:cNvSpPr txBox="1"/>
      </cdr:nvSpPr>
      <cdr:spPr>
        <a:xfrm xmlns:a="http://schemas.openxmlformats.org/drawingml/2006/main">
          <a:off x="944217" y="105250"/>
          <a:ext cx="3586369" cy="36443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en-US" sz="1100" kern="1200"/>
        </a:p>
      </cdr:txBody>
    </cdr:sp>
  </cdr:relSizeAnchor>
  <cdr:relSizeAnchor xmlns:cdr="http://schemas.openxmlformats.org/drawingml/2006/chartDrawing">
    <cdr:from>
      <cdr:x>0.16131</cdr:x>
      <cdr:y>0.02179</cdr:y>
    </cdr:from>
    <cdr:to>
      <cdr:x>0.83467</cdr:x>
      <cdr:y>0.13504</cdr:y>
    </cdr:to>
    <cdr:sp macro="" textlink="">
      <cdr:nvSpPr>
        <cdr:cNvPr id="3" name="TextBox 2">
          <a:extLst xmlns:a="http://schemas.openxmlformats.org/drawingml/2006/main">
            <a:ext uri="{FF2B5EF4-FFF2-40B4-BE49-F238E27FC236}">
              <a16:creationId xmlns:a16="http://schemas.microsoft.com/office/drawing/2014/main" id="{C369F50D-F204-B9B7-D104-9D10BF30C473}"/>
            </a:ext>
          </a:extLst>
        </cdr:cNvPr>
        <cdr:cNvSpPr txBox="1"/>
      </cdr:nvSpPr>
      <cdr:spPr>
        <a:xfrm xmlns:a="http://schemas.openxmlformats.org/drawingml/2006/main">
          <a:off x="1169924" y="81249"/>
          <a:ext cx="4883628" cy="422216"/>
        </a:xfrm>
        <a:prstGeom xmlns:a="http://schemas.openxmlformats.org/drawingml/2006/main" prst="rect">
          <a:avLst/>
        </a:prstGeom>
        <a:solidFill xmlns:a="http://schemas.openxmlformats.org/drawingml/2006/main">
          <a:schemeClr val="bg1"/>
        </a:solidFill>
      </cdr:spPr>
      <cdr:txBody>
        <a:bodyPr xmlns:a="http://schemas.openxmlformats.org/drawingml/2006/main" vertOverflow="clip" wrap="square" rtlCol="0"/>
        <a:lstStyle xmlns:a="http://schemas.openxmlformats.org/drawingml/2006/main"/>
        <a:p xmlns:a="http://schemas.openxmlformats.org/drawingml/2006/main">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i="0" baseline="0">
              <a:effectLst/>
              <a:latin typeface="+mn-lt"/>
              <a:ea typeface="+mn-ea"/>
              <a:cs typeface="+mn-cs"/>
            </a:rPr>
            <a:t>Distribution of Medals across Classifications  </a:t>
          </a:r>
          <a:endParaRPr lang="en-US" sz="1600" b="1">
            <a:effectLst/>
          </a:endParaRPr>
        </a:p>
        <a:p xmlns:a="http://schemas.openxmlformats.org/drawingml/2006/main">
          <a:endParaRPr lang="en-US" sz="1200" b="1" kern="1200"/>
        </a:p>
      </cdr:txBody>
    </cdr:sp>
  </cdr:relSizeAnchor>
</c:userShape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8B55FA-0A5E-4523-B71A-840BF702A9DD}" type="datetimeFigureOut">
              <a:rPr lang="en-US" smtClean="0"/>
              <a:t>4/3/2025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B08C0-34FB-4332-ADAD-DAE66C2B7C41}" type="slidenum">
              <a:rPr lang="en-US" smtClean="0"/>
              <a:t>‹#›</a:t>
            </a:fld>
            <a:endParaRPr lang="en-US"/>
          </a:p>
        </p:txBody>
      </p:sp>
    </p:spTree>
    <p:extLst>
      <p:ext uri="{BB962C8B-B14F-4D97-AF65-F5344CB8AC3E}">
        <p14:creationId xmlns:p14="http://schemas.microsoft.com/office/powerpoint/2010/main" val="19326394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AD5F-7686-4D38-79FA-2EF21035C9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DDAE11-3111-E1AC-33C7-1E7174023E8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FF17B4-4968-62E1-A58A-7167FD145A2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61ED82-936E-614B-0207-0A2CFBAA9359}"/>
              </a:ext>
            </a:extLst>
          </p:cNvPr>
          <p:cNvSpPr>
            <a:spLocks noGrp="1"/>
          </p:cNvSpPr>
          <p:nvPr>
            <p:ph type="sldNum" sz="quarter" idx="5"/>
          </p:nvPr>
        </p:nvSpPr>
        <p:spPr/>
        <p:txBody>
          <a:bodyPr/>
          <a:lstStyle/>
          <a:p>
            <a:fld id="{4C8B08C0-34FB-4332-ADAD-DAE66C2B7C41}" type="slidenum">
              <a:rPr lang="en-US" smtClean="0"/>
              <a:t>4</a:t>
            </a:fld>
            <a:endParaRPr lang="en-US"/>
          </a:p>
        </p:txBody>
      </p:sp>
    </p:spTree>
    <p:extLst>
      <p:ext uri="{BB962C8B-B14F-4D97-AF65-F5344CB8AC3E}">
        <p14:creationId xmlns:p14="http://schemas.microsoft.com/office/powerpoint/2010/main" val="27116370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C8B08C0-34FB-4332-ADAD-DAE66C2B7C41}" type="slidenum">
              <a:rPr lang="en-US" smtClean="0"/>
              <a:t>5</a:t>
            </a:fld>
            <a:endParaRPr lang="en-US"/>
          </a:p>
        </p:txBody>
      </p:sp>
    </p:spTree>
    <p:extLst>
      <p:ext uri="{BB962C8B-B14F-4D97-AF65-F5344CB8AC3E}">
        <p14:creationId xmlns:p14="http://schemas.microsoft.com/office/powerpoint/2010/main" val="24047506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F149D-C763-AE22-9F55-4E04C7DA44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B25E8-F154-7A1C-1D2E-1FE1439AF0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EF7FA42-B36D-0A85-319D-5DC92157C1D8}"/>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F76900C4-5FC4-D909-3EAB-609A13D8F2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D78FAB-C709-323C-C537-FC2A37A8BAF0}"/>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4227538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5EC9C-FE8F-D9D0-E79D-55BBF243739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CCDBC6D-34E4-1BCC-6453-FDE5965C95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142CC3-122A-3910-F8CC-26C01D9532AE}"/>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1FFD6E81-63DF-B576-E503-177DAD53F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250A30-4A60-4D0B-BA6C-B424E489DBE1}"/>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353219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470C671-AC21-A249-B773-AA6F703760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3D902F9-16AC-7F5D-BEE0-50FF8BECA40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BA07EE-2D02-4712-34B5-BC7ED130B255}"/>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3D08BC50-83C3-6811-3EB5-494B90B5E3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BB2DCC-D3BE-309B-1E45-A1656ED40C6A}"/>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488464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DAE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CA73F-428F-973C-A2C2-4D5B70700B88}"/>
              </a:ext>
            </a:extLst>
          </p:cNvPr>
          <p:cNvSpPr>
            <a:spLocks noGrp="1"/>
          </p:cNvSpPr>
          <p:nvPr>
            <p:ph type="title"/>
          </p:nvPr>
        </p:nvSpPr>
        <p:spPr>
          <a:xfrm>
            <a:off x="2556588" y="365125"/>
            <a:ext cx="8797211"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894DCA8-3F58-D6E3-8E24-E7DA5952B9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87252-E70F-F3F7-107E-FDAD7BA4F7E4}"/>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DFEF2C03-6F95-1DA9-212C-B08938BCAD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6DD1A-EE46-3494-4A5F-7BA9877C3061}"/>
              </a:ext>
            </a:extLst>
          </p:cNvPr>
          <p:cNvSpPr>
            <a:spLocks noGrp="1"/>
          </p:cNvSpPr>
          <p:nvPr>
            <p:ph type="sldNum" sz="quarter" idx="12"/>
          </p:nvPr>
        </p:nvSpPr>
        <p:spPr/>
        <p:txBody>
          <a:bodyPr/>
          <a:lstStyle/>
          <a:p>
            <a:fld id="{E2D03D6F-D812-4C53-AA56-03A5208E102A}" type="slidenum">
              <a:rPr lang="en-US" smtClean="0"/>
              <a:t>‹#›</a:t>
            </a:fld>
            <a:endParaRPr lang="en-US"/>
          </a:p>
        </p:txBody>
      </p:sp>
      <p:pic>
        <p:nvPicPr>
          <p:cNvPr id="8" name="Picture 7">
            <a:extLst>
              <a:ext uri="{FF2B5EF4-FFF2-40B4-BE49-F238E27FC236}">
                <a16:creationId xmlns:a16="http://schemas.microsoft.com/office/drawing/2014/main" id="{267D9E13-9EE2-5A25-9DBC-360315CA9D2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1"/>
            <a:ext cx="2556588" cy="1704392"/>
          </a:xfrm>
          <a:prstGeom prst="rect">
            <a:avLst/>
          </a:prstGeom>
        </p:spPr>
      </p:pic>
      <p:pic>
        <p:nvPicPr>
          <p:cNvPr id="14" name="Picture 13">
            <a:extLst>
              <a:ext uri="{FF2B5EF4-FFF2-40B4-BE49-F238E27FC236}">
                <a16:creationId xmlns:a16="http://schemas.microsoft.com/office/drawing/2014/main" id="{C51EDFBC-C62F-A50A-027C-F696FF13F070}"/>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40322437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rgbClr val="DAE3F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72CEB-EB22-6267-7CCF-F92709A874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DD53069-A623-1615-561A-F94763151F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8E1B8D-3B35-9A63-2FE5-FCB74287909D}"/>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33310D47-724A-B97E-9DB9-E533AD2D4E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EF84EF-3273-8D43-F077-31A84D8C6F34}"/>
              </a:ext>
            </a:extLst>
          </p:cNvPr>
          <p:cNvSpPr>
            <a:spLocks noGrp="1"/>
          </p:cNvSpPr>
          <p:nvPr>
            <p:ph type="sldNum" sz="quarter" idx="12"/>
          </p:nvPr>
        </p:nvSpPr>
        <p:spPr/>
        <p:txBody>
          <a:bodyPr/>
          <a:lstStyle/>
          <a:p>
            <a:fld id="{E2D03D6F-D812-4C53-AA56-03A5208E102A}" type="slidenum">
              <a:rPr lang="en-US" smtClean="0"/>
              <a:t>‹#›</a:t>
            </a:fld>
            <a:endParaRPr lang="en-US"/>
          </a:p>
        </p:txBody>
      </p:sp>
      <p:pic>
        <p:nvPicPr>
          <p:cNvPr id="7" name="Picture 6">
            <a:extLst>
              <a:ext uri="{FF2B5EF4-FFF2-40B4-BE49-F238E27FC236}">
                <a16:creationId xmlns:a16="http://schemas.microsoft.com/office/drawing/2014/main" id="{243FA068-1DF0-3059-C1CD-6E3213C5D41B}"/>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8146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9142D-F7F1-C15C-0ADA-CFE6F2DFAB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B4D775-1ABD-6048-92B1-BC5EEDAAA6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A7457C-40C7-14F7-D9C1-B0456AA904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D212FC-1BD9-2186-3F14-2C0D4F3860E4}"/>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6" name="Footer Placeholder 5">
            <a:extLst>
              <a:ext uri="{FF2B5EF4-FFF2-40B4-BE49-F238E27FC236}">
                <a16:creationId xmlns:a16="http://schemas.microsoft.com/office/drawing/2014/main" id="{0B0AC0E8-931F-F9A7-472D-3077DB6580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AF7326-A7C5-9163-2062-881EC2F15BF1}"/>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4173005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D42AA-1A1C-827A-2EE3-3B7DC85820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657111-389A-D2A6-505B-F28C4B18463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8D6093D-720C-233C-E3A4-EB2FBF5D38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DD63858-469D-D15D-65FC-1FD126A762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D66FCEA-25F6-B635-ED10-6F84D59B6A5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4A511D-4C47-A19A-D0AE-4181D47444F9}"/>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8" name="Footer Placeholder 7">
            <a:extLst>
              <a:ext uri="{FF2B5EF4-FFF2-40B4-BE49-F238E27FC236}">
                <a16:creationId xmlns:a16="http://schemas.microsoft.com/office/drawing/2014/main" id="{29B9BF54-EB53-0454-FD76-34203B4A52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15BB8D-92D3-A80C-1AC2-698C2CD78504}"/>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73403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17B8B-57B6-F6C8-433E-AB2B67DF14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E680A4-CA68-F949-2713-D149CC2AAB2E}"/>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4" name="Footer Placeholder 3">
            <a:extLst>
              <a:ext uri="{FF2B5EF4-FFF2-40B4-BE49-F238E27FC236}">
                <a16:creationId xmlns:a16="http://schemas.microsoft.com/office/drawing/2014/main" id="{896ADE43-9C4D-EFBB-216C-62CAF705C79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8ACFD49-7AC4-45A8-A3F3-8F3CED0C62E3}"/>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64448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06C1351-0CB4-25F3-F817-5B8BEB3E47FE}"/>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3" name="Footer Placeholder 2">
            <a:extLst>
              <a:ext uri="{FF2B5EF4-FFF2-40B4-BE49-F238E27FC236}">
                <a16:creationId xmlns:a16="http://schemas.microsoft.com/office/drawing/2014/main" id="{D97DFE47-F45B-DFBA-D04B-EBEA5E63FFF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AFD4AB-0658-3F2D-3C54-522D3D03790D}"/>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1879977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DB306-C78A-C5A0-C40D-F63A66AFB68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3743DA-C7FA-631B-1A5D-175DB2473D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87760AE-B3BA-81FD-DE69-CC339F02A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A98565-C8EF-38D9-25C7-928879F33470}"/>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6" name="Footer Placeholder 5">
            <a:extLst>
              <a:ext uri="{FF2B5EF4-FFF2-40B4-BE49-F238E27FC236}">
                <a16:creationId xmlns:a16="http://schemas.microsoft.com/office/drawing/2014/main" id="{32D34539-6F42-A945-239D-36819BE2EA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0BF3771-38B9-5045-5D19-967BDA1968A2}"/>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2970546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4B49-91C9-CE4E-4EEA-5372E45164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A3A5455-C58F-36E7-F587-97FA26339F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8DE224F-28CE-7B83-E482-08FBB38064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4A3C1F-4AC8-E125-1BD8-1B624B9BDD71}"/>
              </a:ext>
            </a:extLst>
          </p:cNvPr>
          <p:cNvSpPr>
            <a:spLocks noGrp="1"/>
          </p:cNvSpPr>
          <p:nvPr>
            <p:ph type="dt" sz="half" idx="10"/>
          </p:nvPr>
        </p:nvSpPr>
        <p:spPr/>
        <p:txBody>
          <a:bodyPr/>
          <a:lstStyle/>
          <a:p>
            <a:fld id="{9B79A02E-26E4-48F8-BD2C-AD17D49ED427}" type="datetimeFigureOut">
              <a:rPr lang="en-US" smtClean="0"/>
              <a:t>4/3/2025</a:t>
            </a:fld>
            <a:endParaRPr lang="en-US"/>
          </a:p>
        </p:txBody>
      </p:sp>
      <p:sp>
        <p:nvSpPr>
          <p:cNvPr id="6" name="Footer Placeholder 5">
            <a:extLst>
              <a:ext uri="{FF2B5EF4-FFF2-40B4-BE49-F238E27FC236}">
                <a16:creationId xmlns:a16="http://schemas.microsoft.com/office/drawing/2014/main" id="{96C9041C-ECC3-B22A-DC11-6FC3D0D61B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C9F7F6-0E2A-A798-C31F-2428C8113907}"/>
              </a:ext>
            </a:extLst>
          </p:cNvPr>
          <p:cNvSpPr>
            <a:spLocks noGrp="1"/>
          </p:cNvSpPr>
          <p:nvPr>
            <p:ph type="sldNum" sz="quarter" idx="12"/>
          </p:nvPr>
        </p:nvSpPr>
        <p:spPr/>
        <p:txBody>
          <a:bodyPr/>
          <a:lstStyle/>
          <a:p>
            <a:fld id="{E2D03D6F-D812-4C53-AA56-03A5208E102A}" type="slidenum">
              <a:rPr lang="en-US" smtClean="0"/>
              <a:t>‹#›</a:t>
            </a:fld>
            <a:endParaRPr lang="en-US"/>
          </a:p>
        </p:txBody>
      </p:sp>
    </p:spTree>
    <p:extLst>
      <p:ext uri="{BB962C8B-B14F-4D97-AF65-F5344CB8AC3E}">
        <p14:creationId xmlns:p14="http://schemas.microsoft.com/office/powerpoint/2010/main" val="3230242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7F9935-6E78-6E07-9DB5-378FBE70050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0D8C2D-EDB5-26AA-5692-53AF0FEE53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EC5840-BC74-3F90-D0DC-236CAE6A0FA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B79A02E-26E4-48F8-BD2C-AD17D49ED427}" type="datetimeFigureOut">
              <a:rPr lang="en-US" smtClean="0"/>
              <a:t>4/3/2025</a:t>
            </a:fld>
            <a:endParaRPr lang="en-US"/>
          </a:p>
        </p:txBody>
      </p:sp>
      <p:sp>
        <p:nvSpPr>
          <p:cNvPr id="5" name="Footer Placeholder 4">
            <a:extLst>
              <a:ext uri="{FF2B5EF4-FFF2-40B4-BE49-F238E27FC236}">
                <a16:creationId xmlns:a16="http://schemas.microsoft.com/office/drawing/2014/main" id="{49549584-15B0-04A0-520E-F0F977D1155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6754FE-79FB-2000-CB1B-392B2137F7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2D03D6F-D812-4C53-AA56-03A5208E102A}" type="slidenum">
              <a:rPr lang="en-US" smtClean="0"/>
              <a:t>‹#›</a:t>
            </a:fld>
            <a:endParaRPr lang="en-US"/>
          </a:p>
        </p:txBody>
      </p:sp>
    </p:spTree>
    <p:extLst>
      <p:ext uri="{BB962C8B-B14F-4D97-AF65-F5344CB8AC3E}">
        <p14:creationId xmlns:p14="http://schemas.microsoft.com/office/powerpoint/2010/main" val="1045675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AE3F3"/>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09A26D5-13F4-3310-C3C3-9EC461A315E5}"/>
              </a:ext>
            </a:extLst>
          </p:cNvPr>
          <p:cNvPicPr>
            <a:picLocks noChangeAspect="1"/>
          </p:cNvPicPr>
          <p:nvPr/>
        </p:nvPicPr>
        <p:blipFill rotWithShape="1">
          <a:blip r:embed="rId2">
            <a:extLst>
              <a:ext uri="{28A0092B-C50C-407E-A947-70E740481C1C}">
                <a14:useLocalDpi xmlns:a14="http://schemas.microsoft.com/office/drawing/2010/main" val="0"/>
              </a:ext>
            </a:extLst>
          </a:blip>
          <a:srcRect l="15640" t="24860" r="15965" b="24019"/>
          <a:stretch/>
        </p:blipFill>
        <p:spPr>
          <a:xfrm>
            <a:off x="528736" y="1931437"/>
            <a:ext cx="5097623" cy="2603241"/>
          </a:xfrm>
          <a:prstGeom prst="rect">
            <a:avLst/>
          </a:prstGeom>
          <a:solidFill>
            <a:schemeClr val="accent1">
              <a:lumMod val="20000"/>
              <a:lumOff val="80000"/>
            </a:schemeClr>
          </a:solidFill>
        </p:spPr>
      </p:pic>
      <p:sp>
        <p:nvSpPr>
          <p:cNvPr id="5" name="TextBox 9">
            <a:extLst>
              <a:ext uri="{FF2B5EF4-FFF2-40B4-BE49-F238E27FC236}">
                <a16:creationId xmlns:a16="http://schemas.microsoft.com/office/drawing/2014/main" id="{ECF0AE64-0E9E-1C01-E038-7B613988E11A}"/>
              </a:ext>
            </a:extLst>
          </p:cNvPr>
          <p:cNvSpPr txBox="1"/>
          <p:nvPr/>
        </p:nvSpPr>
        <p:spPr>
          <a:xfrm>
            <a:off x="6435015" y="1931435"/>
            <a:ext cx="5228249" cy="2603241"/>
          </a:xfrm>
          <a:prstGeom prst="rect">
            <a:avLst/>
          </a:prstGeom>
          <a:solidFill>
            <a:schemeClr val="accent1">
              <a:lumMod val="20000"/>
              <a:lumOff val="80000"/>
            </a:schemeClr>
          </a:solidFill>
          <a:ln>
            <a:noFill/>
          </a:ln>
        </p:spPr>
        <p:style>
          <a:lnRef idx="0">
            <a:scrgbClr r="0" g="0" b="0"/>
          </a:lnRef>
          <a:fillRef idx="0">
            <a:scrgbClr r="0" g="0" b="0"/>
          </a:fillRef>
          <a:effectRef idx="0">
            <a:scrgbClr r="0" g="0" b="0"/>
          </a:effectRef>
          <a:fontRef idx="minor">
            <a:schemeClr val="dk1"/>
          </a:fontRef>
        </p:style>
        <p:txBody>
          <a:bodyPr wrap="square" rtlCol="0" anchor="ctr"/>
          <a:lstStyle>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a:pPr algn="l"/>
            <a:r>
              <a:rPr lang="en-US" sz="3600" b="1" dirty="0">
                <a:solidFill>
                  <a:schemeClr val="tx1">
                    <a:lumMod val="75000"/>
                    <a:lumOff val="25000"/>
                  </a:schemeClr>
                </a:solidFill>
                <a:latin typeface="Times New Roman" panose="02020603050405020304" pitchFamily="18" charset="0"/>
                <a:cs typeface="Times New Roman" panose="02020603050405020304" pitchFamily="18" charset="0"/>
              </a:rPr>
              <a:t>FAIRNESS</a:t>
            </a:r>
            <a:r>
              <a:rPr lang="en-US" sz="3600" b="1" baseline="0" dirty="0">
                <a:solidFill>
                  <a:schemeClr val="tx1">
                    <a:lumMod val="75000"/>
                    <a:lumOff val="25000"/>
                  </a:schemeClr>
                </a:solidFill>
                <a:latin typeface="Times New Roman" panose="02020603050405020304" pitchFamily="18" charset="0"/>
                <a:cs typeface="Times New Roman" panose="02020603050405020304" pitchFamily="18" charset="0"/>
              </a:rPr>
              <a:t> </a:t>
            </a:r>
            <a:r>
              <a:rPr lang="en-US" sz="3600" b="1" dirty="0">
                <a:solidFill>
                  <a:schemeClr val="tx1">
                    <a:lumMod val="75000"/>
                    <a:lumOff val="25000"/>
                  </a:schemeClr>
                </a:solidFill>
                <a:latin typeface="Times New Roman" panose="02020603050405020304" pitchFamily="18" charset="0"/>
                <a:cs typeface="Times New Roman" panose="02020603050405020304" pitchFamily="18" charset="0"/>
              </a:rPr>
              <a:t>ANALYSIS OF OLYMPICS (1976 - 2008):</a:t>
            </a:r>
          </a:p>
          <a:p>
            <a:r>
              <a:rPr lang="en-US" sz="2400" dirty="0">
                <a:latin typeface="Times New Roman" panose="02020603050405020304" pitchFamily="18" charset="0"/>
                <a:cs typeface="Times New Roman" panose="02020603050405020304" pitchFamily="18" charset="0"/>
              </a:rPr>
              <a:t>The Impact of Gender and Economic Status on the Games</a:t>
            </a:r>
          </a:p>
          <a:p>
            <a:pPr algn="l"/>
            <a:endParaRPr lang="en-US" sz="2000" b="1" dirty="0">
              <a:solidFill>
                <a:schemeClr val="tx1">
                  <a:lumMod val="75000"/>
                  <a:lumOff val="25000"/>
                </a:schemeClr>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584D8851-3CC2-8487-D48C-4A0037D65C2D}"/>
              </a:ext>
            </a:extLst>
          </p:cNvPr>
          <p:cNvSpPr/>
          <p:nvPr/>
        </p:nvSpPr>
        <p:spPr>
          <a:xfrm>
            <a:off x="6007175" y="2091148"/>
            <a:ext cx="47023" cy="2283813"/>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t"/>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just"/>
            <a:endParaRPr lang="en-US" sz="1100"/>
          </a:p>
        </p:txBody>
      </p:sp>
    </p:spTree>
    <p:extLst>
      <p:ext uri="{BB962C8B-B14F-4D97-AF65-F5344CB8AC3E}">
        <p14:creationId xmlns:p14="http://schemas.microsoft.com/office/powerpoint/2010/main" val="37376943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29F8F3-6C94-88B7-B3DA-DA88C73F28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B196744-1234-C66B-EFDD-58AFBB40DAD3}"/>
              </a:ext>
            </a:extLst>
          </p:cNvPr>
          <p:cNvSpPr>
            <a:spLocks noGrp="1"/>
          </p:cNvSpPr>
          <p:nvPr>
            <p:ph type="title"/>
          </p:nvPr>
        </p:nvSpPr>
        <p:spPr>
          <a:xfrm>
            <a:off x="2230016" y="365125"/>
            <a:ext cx="4777275"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A1D59E3A-9C0D-4B20-8893-4253D6FD33A8}"/>
              </a:ext>
            </a:extLst>
          </p:cNvPr>
          <p:cNvSpPr>
            <a:spLocks noGrp="1"/>
          </p:cNvSpPr>
          <p:nvPr>
            <p:ph idx="1"/>
          </p:nvPr>
        </p:nvSpPr>
        <p:spPr>
          <a:xfrm>
            <a:off x="838200" y="1692742"/>
            <a:ext cx="5383306" cy="3472516"/>
          </a:xfrm>
        </p:spPr>
        <p:txBody>
          <a:bodyPr>
            <a:normAutofit/>
          </a:bodyPr>
          <a:lstStyle/>
          <a:p>
            <a:pPr>
              <a:buFont typeface="+mj-lt"/>
              <a:buAutoNum type="arabicPeriod"/>
            </a:pPr>
            <a:r>
              <a:rPr lang="en-US" b="1" dirty="0"/>
              <a:t>Accelerate Gender Parity</a:t>
            </a:r>
            <a:r>
              <a:rPr lang="en-US" dirty="0"/>
              <a:t>:</a:t>
            </a:r>
          </a:p>
          <a:p>
            <a:pPr lvl="1"/>
            <a:r>
              <a:rPr lang="en-US" sz="2800" dirty="0"/>
              <a:t>Expand women’s events across all sports.</a:t>
            </a:r>
          </a:p>
          <a:p>
            <a:pPr lvl="1"/>
            <a:r>
              <a:rPr lang="en-US" sz="2800" dirty="0"/>
              <a:t>Ensure equal representation of men and women in all areas of the Games.</a:t>
            </a:r>
          </a:p>
        </p:txBody>
      </p:sp>
      <p:pic>
        <p:nvPicPr>
          <p:cNvPr id="4" name="Picture 3">
            <a:extLst>
              <a:ext uri="{FF2B5EF4-FFF2-40B4-BE49-F238E27FC236}">
                <a16:creationId xmlns:a16="http://schemas.microsoft.com/office/drawing/2014/main" id="{2A4DA8B5-1004-36E1-0411-A6125C97A939}"/>
              </a:ext>
            </a:extLst>
          </p:cNvPr>
          <p:cNvPicPr>
            <a:picLocks noChangeAspect="1"/>
          </p:cNvPicPr>
          <p:nvPr/>
        </p:nvPicPr>
        <p:blipFill>
          <a:blip r:embed="rId2"/>
          <a:stretch>
            <a:fillRect/>
          </a:stretch>
        </p:blipFill>
        <p:spPr>
          <a:xfrm>
            <a:off x="6535271" y="0"/>
            <a:ext cx="5667397" cy="6858000"/>
          </a:xfrm>
          <a:prstGeom prst="rect">
            <a:avLst/>
          </a:prstGeom>
        </p:spPr>
      </p:pic>
    </p:spTree>
    <p:extLst>
      <p:ext uri="{BB962C8B-B14F-4D97-AF65-F5344CB8AC3E}">
        <p14:creationId xmlns:p14="http://schemas.microsoft.com/office/powerpoint/2010/main" val="1547888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D369BB-DACF-5FDA-EACB-049B29B7E8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FF92D4-1B7D-8009-7D71-21ED7B0F8990}"/>
              </a:ext>
            </a:extLst>
          </p:cNvPr>
          <p:cNvSpPr>
            <a:spLocks noGrp="1"/>
          </p:cNvSpPr>
          <p:nvPr>
            <p:ph type="title"/>
          </p:nvPr>
        </p:nvSpPr>
        <p:spPr>
          <a:xfrm>
            <a:off x="2202025" y="365125"/>
            <a:ext cx="4497356"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C84CAB48-B44E-7FD4-5423-91DB6D419A2E}"/>
              </a:ext>
            </a:extLst>
          </p:cNvPr>
          <p:cNvSpPr>
            <a:spLocks noGrp="1"/>
          </p:cNvSpPr>
          <p:nvPr>
            <p:ph idx="1"/>
          </p:nvPr>
        </p:nvSpPr>
        <p:spPr>
          <a:xfrm>
            <a:off x="838200" y="1690688"/>
            <a:ext cx="5132294" cy="4817222"/>
          </a:xfrm>
        </p:spPr>
        <p:txBody>
          <a:bodyPr>
            <a:noAutofit/>
          </a:bodyPr>
          <a:lstStyle/>
          <a:p>
            <a:pPr marL="0" indent="0">
              <a:buNone/>
            </a:pPr>
            <a:r>
              <a:rPr lang="en-US" b="1" dirty="0"/>
              <a:t>2.Address Economic Disparity</a:t>
            </a:r>
            <a:r>
              <a:rPr lang="en-US" dirty="0"/>
              <a:t>:</a:t>
            </a:r>
          </a:p>
          <a:p>
            <a:pPr lvl="1"/>
            <a:r>
              <a:rPr lang="en-US" sz="2800" dirty="0"/>
              <a:t>Enhance funding support for athletes from economically disadvantaged nations.</a:t>
            </a:r>
          </a:p>
          <a:p>
            <a:pPr lvl="1"/>
            <a:r>
              <a:rPr lang="en-US" sz="2800" dirty="0"/>
              <a:t>Provide training scholarships to promising athletes regardless of their economic background.</a:t>
            </a:r>
          </a:p>
        </p:txBody>
      </p:sp>
      <p:pic>
        <p:nvPicPr>
          <p:cNvPr id="3074" name="Picture 2" descr="Narrowing Socio-Economic Disparities | OSCE">
            <a:extLst>
              <a:ext uri="{FF2B5EF4-FFF2-40B4-BE49-F238E27FC236}">
                <a16:creationId xmlns:a16="http://schemas.microsoft.com/office/drawing/2014/main" id="{90D6C431-6F83-C80E-18BF-7484642E14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1508" y="1690688"/>
            <a:ext cx="5970491" cy="4217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7909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981FAF-1491-66AB-63E6-2D970105FC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1EA709D-31DB-8A96-CCC4-9EE94433449C}"/>
              </a:ext>
            </a:extLst>
          </p:cNvPr>
          <p:cNvSpPr>
            <a:spLocks noGrp="1"/>
          </p:cNvSpPr>
          <p:nvPr>
            <p:ph type="title"/>
          </p:nvPr>
        </p:nvSpPr>
        <p:spPr>
          <a:xfrm>
            <a:off x="2276670" y="365125"/>
            <a:ext cx="4637314" cy="1325563"/>
          </a:xfrm>
        </p:spPr>
        <p:txBody>
          <a:bodyPr/>
          <a:lstStyle/>
          <a:p>
            <a:r>
              <a:rPr lang="en-US" b="1" dirty="0"/>
              <a:t>Recommendations</a:t>
            </a:r>
          </a:p>
        </p:txBody>
      </p:sp>
      <p:sp>
        <p:nvSpPr>
          <p:cNvPr id="3" name="Content Placeholder 2">
            <a:extLst>
              <a:ext uri="{FF2B5EF4-FFF2-40B4-BE49-F238E27FC236}">
                <a16:creationId xmlns:a16="http://schemas.microsoft.com/office/drawing/2014/main" id="{15CCEF63-EDC0-57D8-020A-55FBDA0F02E1}"/>
              </a:ext>
            </a:extLst>
          </p:cNvPr>
          <p:cNvSpPr>
            <a:spLocks noGrp="1"/>
          </p:cNvSpPr>
          <p:nvPr>
            <p:ph idx="1"/>
          </p:nvPr>
        </p:nvSpPr>
        <p:spPr>
          <a:xfrm>
            <a:off x="838200" y="1690688"/>
            <a:ext cx="5132294" cy="4817222"/>
          </a:xfrm>
        </p:spPr>
        <p:txBody>
          <a:bodyPr>
            <a:noAutofit/>
          </a:bodyPr>
          <a:lstStyle/>
          <a:p>
            <a:pPr marL="0" indent="0">
              <a:buNone/>
            </a:pPr>
            <a:r>
              <a:rPr lang="en-US" b="1" dirty="0"/>
              <a:t>2.Address Economic Disparity</a:t>
            </a:r>
            <a:r>
              <a:rPr lang="en-US" dirty="0"/>
              <a:t>:</a:t>
            </a:r>
          </a:p>
          <a:p>
            <a:pPr lvl="1"/>
            <a:r>
              <a:rPr lang="en-US" sz="2800" dirty="0"/>
              <a:t>Establish resource-sharing programs to ensure athletes from less affluent countries have access to high-performance training facilities and coaching</a:t>
            </a:r>
          </a:p>
        </p:txBody>
      </p:sp>
      <p:pic>
        <p:nvPicPr>
          <p:cNvPr id="3074" name="Picture 2" descr="Narrowing Socio-Economic Disparities | OSCE">
            <a:extLst>
              <a:ext uri="{FF2B5EF4-FFF2-40B4-BE49-F238E27FC236}">
                <a16:creationId xmlns:a16="http://schemas.microsoft.com/office/drawing/2014/main" id="{D8B3B55E-E631-E029-0AEF-635774B402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21508" y="1690688"/>
            <a:ext cx="5970491" cy="42170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9522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598760-0ED9-B6FB-9115-C0F5FCF2CD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3BAD66-D64D-51E3-100E-EC42F381473E}"/>
              </a:ext>
            </a:extLst>
          </p:cNvPr>
          <p:cNvSpPr>
            <a:spLocks noGrp="1"/>
          </p:cNvSpPr>
          <p:nvPr>
            <p:ph type="title"/>
          </p:nvPr>
        </p:nvSpPr>
        <p:spPr/>
        <p:txBody>
          <a:bodyPr/>
          <a:lstStyle/>
          <a:p>
            <a:r>
              <a:rPr lang="en-US" b="1" dirty="0"/>
              <a:t>Conclusion</a:t>
            </a:r>
            <a:endParaRPr lang="en-US" dirty="0"/>
          </a:p>
        </p:txBody>
      </p:sp>
      <p:sp>
        <p:nvSpPr>
          <p:cNvPr id="3" name="Content Placeholder 2">
            <a:extLst>
              <a:ext uri="{FF2B5EF4-FFF2-40B4-BE49-F238E27FC236}">
                <a16:creationId xmlns:a16="http://schemas.microsoft.com/office/drawing/2014/main" id="{EE0F3EF9-810E-5E8E-2D2D-3DD9D1CF86FF}"/>
              </a:ext>
            </a:extLst>
          </p:cNvPr>
          <p:cNvSpPr>
            <a:spLocks noGrp="1"/>
          </p:cNvSpPr>
          <p:nvPr>
            <p:ph idx="1"/>
          </p:nvPr>
        </p:nvSpPr>
        <p:spPr>
          <a:xfrm>
            <a:off x="838200" y="2544389"/>
            <a:ext cx="10515600" cy="1769222"/>
          </a:xfrm>
        </p:spPr>
        <p:txBody>
          <a:bodyPr/>
          <a:lstStyle/>
          <a:p>
            <a:pPr>
              <a:buNone/>
            </a:pPr>
            <a:r>
              <a:rPr lang="en-US" dirty="0"/>
              <a:t>Despite progress towards fairness, gender bias and economic disparity persist in the Olympics, with men still dominating in participation and events and athletes from wealthier nations maintain an advantage due to better training facilities and resources.</a:t>
            </a:r>
          </a:p>
        </p:txBody>
      </p:sp>
    </p:spTree>
    <p:extLst>
      <p:ext uri="{BB962C8B-B14F-4D97-AF65-F5344CB8AC3E}">
        <p14:creationId xmlns:p14="http://schemas.microsoft.com/office/powerpoint/2010/main" val="2649841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1B13F-E72D-F34F-8722-8325952DE9FD}"/>
              </a:ext>
            </a:extLst>
          </p:cNvPr>
          <p:cNvSpPr>
            <a:spLocks noGrp="1"/>
          </p:cNvSpPr>
          <p:nvPr>
            <p:ph type="title"/>
          </p:nvPr>
        </p:nvSpPr>
        <p:spPr/>
        <p:txBody>
          <a:bodyPr/>
          <a:lstStyle/>
          <a:p>
            <a:r>
              <a:rPr lang="en-US" b="1" dirty="0"/>
              <a:t>Appendix</a:t>
            </a:r>
          </a:p>
        </p:txBody>
      </p:sp>
    </p:spTree>
    <p:extLst>
      <p:ext uri="{BB962C8B-B14F-4D97-AF65-F5344CB8AC3E}">
        <p14:creationId xmlns:p14="http://schemas.microsoft.com/office/powerpoint/2010/main" val="2555931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073C7-04DA-93AC-74B6-8652FB679131}"/>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4595539C-09AF-5C8B-F3B2-98B1E081A5F5}"/>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D3BA3E8D-E58E-9EC7-3496-CAD8CF6B079E}"/>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62456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D6444-8FF9-D3DC-4075-7D3D2AC60B11}"/>
              </a:ext>
            </a:extLst>
          </p:cNvPr>
          <p:cNvSpPr>
            <a:spLocks noGrp="1"/>
          </p:cNvSpPr>
          <p:nvPr>
            <p:ph type="title"/>
          </p:nvPr>
        </p:nvSpPr>
        <p:spPr/>
        <p:txBody>
          <a:bodyPr/>
          <a:lstStyle/>
          <a:p>
            <a:r>
              <a:rPr lang="en-US" b="1" dirty="0">
                <a:latin typeface="+mn-lt"/>
              </a:rPr>
              <a:t>Introduction</a:t>
            </a:r>
          </a:p>
        </p:txBody>
      </p:sp>
      <p:sp>
        <p:nvSpPr>
          <p:cNvPr id="3" name="Content Placeholder 2">
            <a:extLst>
              <a:ext uri="{FF2B5EF4-FFF2-40B4-BE49-F238E27FC236}">
                <a16:creationId xmlns:a16="http://schemas.microsoft.com/office/drawing/2014/main" id="{2C4DA99B-01E1-1166-BB3C-1D58DE98C6F8}"/>
              </a:ext>
            </a:extLst>
          </p:cNvPr>
          <p:cNvSpPr>
            <a:spLocks noGrp="1"/>
          </p:cNvSpPr>
          <p:nvPr>
            <p:ph idx="1"/>
          </p:nvPr>
        </p:nvSpPr>
        <p:spPr>
          <a:xfrm>
            <a:off x="838201" y="1758156"/>
            <a:ext cx="6665258" cy="4086832"/>
          </a:xfrm>
        </p:spPr>
        <p:txBody>
          <a:bodyPr>
            <a:normAutofit/>
          </a:bodyPr>
          <a:lstStyle/>
          <a:p>
            <a:pPr>
              <a:buNone/>
            </a:pPr>
            <a:r>
              <a:rPr lang="en-US" dirty="0"/>
              <a:t>Historically, societal perceptions of gender roles led to the exclusion of women from many sporting events including the Olympics. It wasn’t until the 1900 Summer Olympics that women were first allowed to compete, though their participation remained minimal for many years.</a:t>
            </a:r>
          </a:p>
        </p:txBody>
      </p:sp>
      <p:pic>
        <p:nvPicPr>
          <p:cNvPr id="4" name="Picture 3">
            <a:extLst>
              <a:ext uri="{FF2B5EF4-FFF2-40B4-BE49-F238E27FC236}">
                <a16:creationId xmlns:a16="http://schemas.microsoft.com/office/drawing/2014/main" id="{F45FB5A6-3055-D90C-59BB-6ABC74C6DB08}"/>
              </a:ext>
            </a:extLst>
          </p:cNvPr>
          <p:cNvPicPr>
            <a:picLocks noChangeAspect="1"/>
          </p:cNvPicPr>
          <p:nvPr/>
        </p:nvPicPr>
        <p:blipFill>
          <a:blip r:embed="rId2"/>
          <a:stretch>
            <a:fillRect/>
          </a:stretch>
        </p:blipFill>
        <p:spPr>
          <a:xfrm>
            <a:off x="8014447" y="1690688"/>
            <a:ext cx="3339353" cy="4486275"/>
          </a:xfrm>
          <a:prstGeom prst="rect">
            <a:avLst/>
          </a:prstGeom>
        </p:spPr>
      </p:pic>
    </p:spTree>
    <p:extLst>
      <p:ext uri="{BB962C8B-B14F-4D97-AF65-F5344CB8AC3E}">
        <p14:creationId xmlns:p14="http://schemas.microsoft.com/office/powerpoint/2010/main" val="42831459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4ADBB6-8038-E69F-E6F6-5D7B17853BC5}"/>
              </a:ext>
            </a:extLst>
          </p:cNvPr>
          <p:cNvPicPr>
            <a:picLocks noChangeAspect="1"/>
          </p:cNvPicPr>
          <p:nvPr/>
        </p:nvPicPr>
        <p:blipFill>
          <a:blip r:embed="rId2"/>
          <a:stretch>
            <a:fillRect/>
          </a:stretch>
        </p:blipFill>
        <p:spPr>
          <a:xfrm>
            <a:off x="0" y="-1954"/>
            <a:ext cx="12192000" cy="6861907"/>
          </a:xfrm>
          <a:prstGeom prst="rect">
            <a:avLst/>
          </a:prstGeom>
        </p:spPr>
      </p:pic>
      <p:sp>
        <p:nvSpPr>
          <p:cNvPr id="5" name="Rectangle: Rounded Corners 4">
            <a:extLst>
              <a:ext uri="{FF2B5EF4-FFF2-40B4-BE49-F238E27FC236}">
                <a16:creationId xmlns:a16="http://schemas.microsoft.com/office/drawing/2014/main" id="{9BE3F0C9-E8B0-453A-B718-A5E7C4393414}"/>
              </a:ext>
            </a:extLst>
          </p:cNvPr>
          <p:cNvSpPr/>
          <p:nvPr/>
        </p:nvSpPr>
        <p:spPr>
          <a:xfrm>
            <a:off x="582706" y="2671482"/>
            <a:ext cx="11161059" cy="2061883"/>
          </a:xfrm>
          <a:prstGeom prst="roundRect">
            <a:avLst/>
          </a:prstGeom>
          <a:solidFill>
            <a:schemeClr val="accent5">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307F1F-DF1D-E272-CA78-755628D60B5D}"/>
              </a:ext>
            </a:extLst>
          </p:cNvPr>
          <p:cNvSpPr>
            <a:spLocks noGrp="1"/>
          </p:cNvSpPr>
          <p:nvPr>
            <p:ph type="title"/>
          </p:nvPr>
        </p:nvSpPr>
        <p:spPr/>
        <p:txBody>
          <a:bodyPr/>
          <a:lstStyle/>
          <a:p>
            <a:r>
              <a:rPr lang="en-US" b="1" dirty="0">
                <a:solidFill>
                  <a:schemeClr val="bg1"/>
                </a:solidFill>
                <a:latin typeface="Times New Roman" panose="02020603050405020304" pitchFamily="18" charset="0"/>
                <a:cs typeface="Times New Roman" panose="02020603050405020304" pitchFamily="18" charset="0"/>
              </a:rPr>
              <a:t>How fair and unbiased have these games truly been?</a:t>
            </a:r>
            <a:endParaRPr lang="en-US"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243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C8A68-551D-FADB-295E-BAEFC9AE6D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553B02F-B449-8E0C-9429-5D1139DD5628}"/>
              </a:ext>
            </a:extLst>
          </p:cNvPr>
          <p:cNvSpPr>
            <a:spLocks noGrp="1"/>
          </p:cNvSpPr>
          <p:nvPr>
            <p:ph type="title"/>
          </p:nvPr>
        </p:nvSpPr>
        <p:spPr>
          <a:xfrm>
            <a:off x="2276668" y="144650"/>
            <a:ext cx="9077131"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640B8C05-7B80-8734-2A3C-D31898E801F8}"/>
              </a:ext>
            </a:extLst>
          </p:cNvPr>
          <p:cNvSpPr>
            <a:spLocks noGrp="1"/>
          </p:cNvSpPr>
          <p:nvPr>
            <p:ph idx="1"/>
          </p:nvPr>
        </p:nvSpPr>
        <p:spPr>
          <a:xfrm>
            <a:off x="5782235" y="1958788"/>
            <a:ext cx="5571565" cy="2940423"/>
          </a:xfrm>
        </p:spPr>
        <p:txBody>
          <a:bodyPr>
            <a:normAutofit/>
          </a:bodyPr>
          <a:lstStyle/>
          <a:p>
            <a:pPr>
              <a:buNone/>
            </a:pPr>
            <a:r>
              <a:rPr lang="en-US" dirty="0"/>
              <a:t>The world of athletics was historically male-dominated, including the Olympics. It wasn't until the 1900s that efforts began to include women in the Games, with events such as golf, tennis, and croquet.</a:t>
            </a:r>
          </a:p>
        </p:txBody>
      </p:sp>
      <p:pic>
        <p:nvPicPr>
          <p:cNvPr id="7" name="Picture 6">
            <a:extLst>
              <a:ext uri="{FF2B5EF4-FFF2-40B4-BE49-F238E27FC236}">
                <a16:creationId xmlns:a16="http://schemas.microsoft.com/office/drawing/2014/main" id="{E07370BD-E199-EEF7-0C38-6844A70153AA}"/>
              </a:ext>
            </a:extLst>
          </p:cNvPr>
          <p:cNvPicPr>
            <a:picLocks noChangeAspect="1"/>
          </p:cNvPicPr>
          <p:nvPr/>
        </p:nvPicPr>
        <p:blipFill>
          <a:blip r:embed="rId3"/>
          <a:stretch>
            <a:fillRect/>
          </a:stretch>
        </p:blipFill>
        <p:spPr>
          <a:xfrm rot="378908">
            <a:off x="450977" y="4056862"/>
            <a:ext cx="4041331" cy="2273249"/>
          </a:xfrm>
          <a:prstGeom prst="rect">
            <a:avLst/>
          </a:prstGeom>
        </p:spPr>
      </p:pic>
      <p:pic>
        <p:nvPicPr>
          <p:cNvPr id="8" name="Picture 7">
            <a:extLst>
              <a:ext uri="{FF2B5EF4-FFF2-40B4-BE49-F238E27FC236}">
                <a16:creationId xmlns:a16="http://schemas.microsoft.com/office/drawing/2014/main" id="{12BC10C1-11BC-C3F8-8F4B-DBEA5705296F}"/>
              </a:ext>
            </a:extLst>
          </p:cNvPr>
          <p:cNvPicPr>
            <a:picLocks noChangeAspect="1"/>
          </p:cNvPicPr>
          <p:nvPr/>
        </p:nvPicPr>
        <p:blipFill>
          <a:blip r:embed="rId4"/>
          <a:stretch>
            <a:fillRect/>
          </a:stretch>
        </p:blipFill>
        <p:spPr>
          <a:xfrm rot="629687">
            <a:off x="490685" y="1451296"/>
            <a:ext cx="2409825" cy="1895475"/>
          </a:xfrm>
          <a:prstGeom prst="rect">
            <a:avLst/>
          </a:prstGeom>
        </p:spPr>
      </p:pic>
      <p:pic>
        <p:nvPicPr>
          <p:cNvPr id="9" name="Picture 8">
            <a:extLst>
              <a:ext uri="{FF2B5EF4-FFF2-40B4-BE49-F238E27FC236}">
                <a16:creationId xmlns:a16="http://schemas.microsoft.com/office/drawing/2014/main" id="{EF774367-04D8-E764-C35F-541A497B9434}"/>
              </a:ext>
            </a:extLst>
          </p:cNvPr>
          <p:cNvPicPr>
            <a:picLocks noChangeAspect="1"/>
          </p:cNvPicPr>
          <p:nvPr/>
        </p:nvPicPr>
        <p:blipFill>
          <a:blip r:embed="rId5"/>
          <a:stretch>
            <a:fillRect/>
          </a:stretch>
        </p:blipFill>
        <p:spPr>
          <a:xfrm rot="20765208">
            <a:off x="2309795" y="2130814"/>
            <a:ext cx="3298738" cy="1847293"/>
          </a:xfrm>
          <a:prstGeom prst="rect">
            <a:avLst/>
          </a:prstGeom>
        </p:spPr>
      </p:pic>
    </p:spTree>
    <p:extLst>
      <p:ext uri="{BB962C8B-B14F-4D97-AF65-F5344CB8AC3E}">
        <p14:creationId xmlns:p14="http://schemas.microsoft.com/office/powerpoint/2010/main" val="90588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942D5-4F02-57AB-7F30-7420AE2282CB}"/>
              </a:ext>
            </a:extLst>
          </p:cNvPr>
          <p:cNvSpPr>
            <a:spLocks noGrp="1"/>
          </p:cNvSpPr>
          <p:nvPr>
            <p:ph type="title"/>
          </p:nvPr>
        </p:nvSpPr>
        <p:spPr>
          <a:xfrm>
            <a:off x="2360644" y="144650"/>
            <a:ext cx="8993155"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D67F74BA-950D-9DD0-3B75-7753CC0A8670}"/>
              </a:ext>
            </a:extLst>
          </p:cNvPr>
          <p:cNvSpPr>
            <a:spLocks noGrp="1"/>
          </p:cNvSpPr>
          <p:nvPr>
            <p:ph idx="1"/>
          </p:nvPr>
        </p:nvSpPr>
        <p:spPr>
          <a:xfrm>
            <a:off x="1091453" y="1470213"/>
            <a:ext cx="10009094" cy="1586752"/>
          </a:xfrm>
        </p:spPr>
        <p:txBody>
          <a:bodyPr>
            <a:normAutofit lnSpcReduction="10000"/>
          </a:bodyPr>
          <a:lstStyle/>
          <a:p>
            <a:pPr marL="0" indent="0">
              <a:buNone/>
            </a:pPr>
            <a:r>
              <a:rPr lang="en-US" dirty="0"/>
              <a:t>Over the years, female participation in the Olympics has steadily increased. Gender distribution data shows that inclusion efforts, through the introduction of more events for women, have led to progress—though at a gradual pace.</a:t>
            </a:r>
          </a:p>
        </p:txBody>
      </p:sp>
      <p:graphicFrame>
        <p:nvGraphicFramePr>
          <p:cNvPr id="4" name="Chart 3">
            <a:extLst>
              <a:ext uri="{FF2B5EF4-FFF2-40B4-BE49-F238E27FC236}">
                <a16:creationId xmlns:a16="http://schemas.microsoft.com/office/drawing/2014/main" id="{3AACE166-9D49-81B4-AB42-72B0E9C7E067}"/>
              </a:ext>
            </a:extLst>
          </p:cNvPr>
          <p:cNvGraphicFramePr>
            <a:graphicFrameLocks/>
          </p:cNvGraphicFramePr>
          <p:nvPr>
            <p:extLst>
              <p:ext uri="{D42A27DB-BD31-4B8C-83A1-F6EECF244321}">
                <p14:modId xmlns:p14="http://schemas.microsoft.com/office/powerpoint/2010/main" val="2364802445"/>
              </p:ext>
            </p:extLst>
          </p:nvPr>
        </p:nvGraphicFramePr>
        <p:xfrm>
          <a:off x="1091453" y="3245224"/>
          <a:ext cx="10009094" cy="354045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2056347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3FE93-3813-0A5F-08CC-17E88A8228A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1707365-FF45-99EA-6AB8-687C195947E3}"/>
              </a:ext>
            </a:extLst>
          </p:cNvPr>
          <p:cNvSpPr>
            <a:spLocks noGrp="1"/>
          </p:cNvSpPr>
          <p:nvPr>
            <p:ph type="title"/>
          </p:nvPr>
        </p:nvSpPr>
        <p:spPr>
          <a:xfrm>
            <a:off x="2267338" y="212724"/>
            <a:ext cx="9086461" cy="1325563"/>
          </a:xfrm>
        </p:spPr>
        <p:txBody>
          <a:bodyPr/>
          <a:lstStyle/>
          <a:p>
            <a:r>
              <a:rPr lang="en-US" b="1" dirty="0"/>
              <a:t>Gender Inclusion and Progress</a:t>
            </a:r>
            <a:endParaRPr lang="en-US" dirty="0"/>
          </a:p>
        </p:txBody>
      </p:sp>
      <p:sp>
        <p:nvSpPr>
          <p:cNvPr id="3" name="Content Placeholder 2">
            <a:extLst>
              <a:ext uri="{FF2B5EF4-FFF2-40B4-BE49-F238E27FC236}">
                <a16:creationId xmlns:a16="http://schemas.microsoft.com/office/drawing/2014/main" id="{0C0F4AA5-9ECD-F5F3-17A4-60643A2154F5}"/>
              </a:ext>
            </a:extLst>
          </p:cNvPr>
          <p:cNvSpPr>
            <a:spLocks noGrp="1"/>
          </p:cNvSpPr>
          <p:nvPr>
            <p:ph idx="1"/>
          </p:nvPr>
        </p:nvSpPr>
        <p:spPr>
          <a:xfrm>
            <a:off x="838200" y="1690688"/>
            <a:ext cx="10515600" cy="1325564"/>
          </a:xfrm>
        </p:spPr>
        <p:txBody>
          <a:bodyPr>
            <a:normAutofit/>
          </a:bodyPr>
          <a:lstStyle/>
          <a:p>
            <a:pPr marL="0" indent="0">
              <a:buNone/>
            </a:pPr>
            <a:r>
              <a:rPr lang="en-US" dirty="0"/>
              <a:t>However, significant gender disparities persist in several sports. Events like </a:t>
            </a:r>
            <a:r>
              <a:rPr lang="en-US" b="1" dirty="0"/>
              <a:t>canoeing, football, sailing, and others</a:t>
            </a:r>
            <a:r>
              <a:rPr lang="en-US" dirty="0"/>
              <a:t>. This underscores the need for greater efforts to achieve gender equality across all Olympic sports.</a:t>
            </a:r>
          </a:p>
        </p:txBody>
      </p:sp>
      <p:graphicFrame>
        <p:nvGraphicFramePr>
          <p:cNvPr id="4" name="Chart 3">
            <a:extLst>
              <a:ext uri="{FF2B5EF4-FFF2-40B4-BE49-F238E27FC236}">
                <a16:creationId xmlns:a16="http://schemas.microsoft.com/office/drawing/2014/main" id="{6AD692BE-9D9F-4006-D205-555E26CC24A7}"/>
              </a:ext>
            </a:extLst>
          </p:cNvPr>
          <p:cNvGraphicFramePr>
            <a:graphicFrameLocks/>
          </p:cNvGraphicFramePr>
          <p:nvPr>
            <p:extLst>
              <p:ext uri="{D42A27DB-BD31-4B8C-83A1-F6EECF244321}">
                <p14:modId xmlns:p14="http://schemas.microsoft.com/office/powerpoint/2010/main" val="744362664"/>
              </p:ext>
            </p:extLst>
          </p:nvPr>
        </p:nvGraphicFramePr>
        <p:xfrm>
          <a:off x="838200" y="3168653"/>
          <a:ext cx="10233211" cy="359073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75746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7DCB99-1D01-BA76-1685-15B33075161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03678D-9063-BAFC-44DA-DA5B5DEB75C8}"/>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6BD57599-ED05-8580-6F47-77C33060CEA0}"/>
              </a:ext>
            </a:extLst>
          </p:cNvPr>
          <p:cNvSpPr>
            <a:spLocks noGrp="1"/>
          </p:cNvSpPr>
          <p:nvPr>
            <p:ph idx="1"/>
          </p:nvPr>
        </p:nvSpPr>
        <p:spPr>
          <a:xfrm>
            <a:off x="838201" y="1825625"/>
            <a:ext cx="4262718" cy="4351338"/>
          </a:xfrm>
        </p:spPr>
        <p:txBody>
          <a:bodyPr>
            <a:normAutofit/>
          </a:bodyPr>
          <a:lstStyle/>
          <a:p>
            <a:pPr>
              <a:buNone/>
            </a:pPr>
            <a:r>
              <a:rPr lang="en-US" dirty="0"/>
              <a:t>Another crucial aspect of fairness in the Olympics is the influence of a country’s economic status on performance. The distribution of medals across </a:t>
            </a:r>
            <a:r>
              <a:rPr lang="en-US" b="1" dirty="0"/>
              <a:t>First World, Second World, and Third World</a:t>
            </a:r>
            <a:r>
              <a:rPr lang="en-US" dirty="0"/>
              <a:t> countries reveals an interesting pattern:</a:t>
            </a:r>
          </a:p>
        </p:txBody>
      </p:sp>
      <p:pic>
        <p:nvPicPr>
          <p:cNvPr id="4" name="Picture 3">
            <a:extLst>
              <a:ext uri="{FF2B5EF4-FFF2-40B4-BE49-F238E27FC236}">
                <a16:creationId xmlns:a16="http://schemas.microsoft.com/office/drawing/2014/main" id="{D09C8304-FA5D-C637-07E6-83254FA1D19F}"/>
              </a:ext>
            </a:extLst>
          </p:cNvPr>
          <p:cNvPicPr>
            <a:picLocks noChangeAspect="1"/>
          </p:cNvPicPr>
          <p:nvPr/>
        </p:nvPicPr>
        <p:blipFill>
          <a:blip r:embed="rId2"/>
          <a:stretch>
            <a:fillRect/>
          </a:stretch>
        </p:blipFill>
        <p:spPr>
          <a:xfrm>
            <a:off x="5100919" y="2097741"/>
            <a:ext cx="6824101" cy="3603812"/>
          </a:xfrm>
          <a:prstGeom prst="rect">
            <a:avLst/>
          </a:prstGeom>
        </p:spPr>
      </p:pic>
    </p:spTree>
    <p:extLst>
      <p:ext uri="{BB962C8B-B14F-4D97-AF65-F5344CB8AC3E}">
        <p14:creationId xmlns:p14="http://schemas.microsoft.com/office/powerpoint/2010/main" val="14868850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F20D61-7C17-0037-F32F-764FAA8AD65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76D42C-84F7-7CF2-7AA4-48F38C4BB44A}"/>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AFE9270F-24CE-CB61-D088-F5300EC3BFF5}"/>
              </a:ext>
            </a:extLst>
          </p:cNvPr>
          <p:cNvSpPr>
            <a:spLocks noGrp="1"/>
          </p:cNvSpPr>
          <p:nvPr>
            <p:ph idx="1"/>
          </p:nvPr>
        </p:nvSpPr>
        <p:spPr>
          <a:xfrm>
            <a:off x="838200" y="2260266"/>
            <a:ext cx="4406153" cy="3185646"/>
          </a:xfrm>
        </p:spPr>
        <p:txBody>
          <a:bodyPr>
            <a:normAutofit/>
          </a:bodyPr>
          <a:lstStyle/>
          <a:p>
            <a:pPr>
              <a:buFont typeface="Arial" panose="020B0604020202020204" pitchFamily="34" charset="0"/>
              <a:buChar char="•"/>
            </a:pPr>
            <a:r>
              <a:rPr lang="en-US" dirty="0"/>
              <a:t>First and Second World countries have a </a:t>
            </a:r>
            <a:r>
              <a:rPr lang="en-US" b="1" dirty="0"/>
              <a:t>higher share of medals per country</a:t>
            </a:r>
            <a:r>
              <a:rPr lang="en-US" dirty="0"/>
              <a:t>, which is largely attributed to their greater investment in athlete training, facilities, and development programs.</a:t>
            </a:r>
          </a:p>
          <a:p>
            <a:endParaRPr lang="en-US" dirty="0"/>
          </a:p>
        </p:txBody>
      </p:sp>
      <p:graphicFrame>
        <p:nvGraphicFramePr>
          <p:cNvPr id="4" name="Chart 3">
            <a:extLst>
              <a:ext uri="{FF2B5EF4-FFF2-40B4-BE49-F238E27FC236}">
                <a16:creationId xmlns:a16="http://schemas.microsoft.com/office/drawing/2014/main" id="{DE708F5D-2E89-5508-9BC8-07308A88AB7F}"/>
              </a:ext>
            </a:extLst>
          </p:cNvPr>
          <p:cNvGraphicFramePr>
            <a:graphicFrameLocks/>
          </p:cNvGraphicFramePr>
          <p:nvPr>
            <p:extLst>
              <p:ext uri="{D42A27DB-BD31-4B8C-83A1-F6EECF244321}">
                <p14:modId xmlns:p14="http://schemas.microsoft.com/office/powerpoint/2010/main" val="2359203344"/>
              </p:ext>
            </p:extLst>
          </p:nvPr>
        </p:nvGraphicFramePr>
        <p:xfrm>
          <a:off x="5369859" y="1825625"/>
          <a:ext cx="6454588" cy="40549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15556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4066F5-FEC9-49FD-535C-A551DD06C7D8}"/>
              </a:ext>
            </a:extLst>
          </p:cNvPr>
          <p:cNvSpPr>
            <a:spLocks noGrp="1"/>
          </p:cNvSpPr>
          <p:nvPr>
            <p:ph type="title"/>
          </p:nvPr>
        </p:nvSpPr>
        <p:spPr/>
        <p:txBody>
          <a:bodyPr/>
          <a:lstStyle/>
          <a:p>
            <a:r>
              <a:rPr lang="en-US" b="1" dirty="0"/>
              <a:t>Economic Influence on Medal Distribution</a:t>
            </a:r>
            <a:endParaRPr lang="en-US" dirty="0"/>
          </a:p>
        </p:txBody>
      </p:sp>
      <p:sp>
        <p:nvSpPr>
          <p:cNvPr id="3" name="Content Placeholder 2">
            <a:extLst>
              <a:ext uri="{FF2B5EF4-FFF2-40B4-BE49-F238E27FC236}">
                <a16:creationId xmlns:a16="http://schemas.microsoft.com/office/drawing/2014/main" id="{7F9F6C4E-9849-7125-8DC4-A8164BB269A8}"/>
              </a:ext>
            </a:extLst>
          </p:cNvPr>
          <p:cNvSpPr>
            <a:spLocks noGrp="1"/>
          </p:cNvSpPr>
          <p:nvPr>
            <p:ph idx="1"/>
          </p:nvPr>
        </p:nvSpPr>
        <p:spPr>
          <a:xfrm>
            <a:off x="838200" y="2556101"/>
            <a:ext cx="4764741" cy="2593975"/>
          </a:xfrm>
        </p:spPr>
        <p:txBody>
          <a:bodyPr>
            <a:normAutofit lnSpcReduction="10000"/>
          </a:bodyPr>
          <a:lstStyle/>
          <a:p>
            <a:pPr>
              <a:buFont typeface="Arial" panose="020B0604020202020204" pitchFamily="34" charset="0"/>
              <a:buChar char="•"/>
            </a:pPr>
            <a:r>
              <a:rPr lang="en-US" dirty="0"/>
              <a:t>Third World countries, despite their greater numbers, tend to win fewer medals per country due to </a:t>
            </a:r>
            <a:r>
              <a:rPr lang="en-US" b="1" dirty="0"/>
              <a:t>limited resources and funding</a:t>
            </a:r>
            <a:r>
              <a:rPr lang="en-US" dirty="0"/>
              <a:t> for sports infrastructure.</a:t>
            </a:r>
          </a:p>
        </p:txBody>
      </p:sp>
      <p:graphicFrame>
        <p:nvGraphicFramePr>
          <p:cNvPr id="5" name="Chart 4">
            <a:extLst>
              <a:ext uri="{FF2B5EF4-FFF2-40B4-BE49-F238E27FC236}">
                <a16:creationId xmlns:a16="http://schemas.microsoft.com/office/drawing/2014/main" id="{F13BFA9B-6B3D-8460-D5C9-BCA7A62E0F3D}"/>
              </a:ext>
            </a:extLst>
          </p:cNvPr>
          <p:cNvGraphicFramePr>
            <a:graphicFrameLocks/>
          </p:cNvGraphicFramePr>
          <p:nvPr>
            <p:extLst>
              <p:ext uri="{D42A27DB-BD31-4B8C-83A1-F6EECF244321}">
                <p14:modId xmlns:p14="http://schemas.microsoft.com/office/powerpoint/2010/main" val="2445559731"/>
              </p:ext>
            </p:extLst>
          </p:nvPr>
        </p:nvGraphicFramePr>
        <p:xfrm>
          <a:off x="5369859" y="1825625"/>
          <a:ext cx="6454588" cy="40549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27774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670</TotalTime>
  <Words>486</Words>
  <Application>Microsoft Office PowerPoint</Application>
  <PresentationFormat>Widescreen</PresentationFormat>
  <Paragraphs>47</Paragraphs>
  <Slides>15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Times New Roman</vt:lpstr>
      <vt:lpstr>Office Theme</vt:lpstr>
      <vt:lpstr>PowerPoint Presentation</vt:lpstr>
      <vt:lpstr>Introduction</vt:lpstr>
      <vt:lpstr>How fair and unbiased have these games truly been?</vt:lpstr>
      <vt:lpstr>Gender Inclusion and Progress</vt:lpstr>
      <vt:lpstr>Gender Inclusion and Progress</vt:lpstr>
      <vt:lpstr>Gender Inclusion and Progress</vt:lpstr>
      <vt:lpstr>Economic Influence on Medal Distribution</vt:lpstr>
      <vt:lpstr>Economic Influence on Medal Distribution</vt:lpstr>
      <vt:lpstr>Economic Influence on Medal Distribution</vt:lpstr>
      <vt:lpstr>Recommendations</vt:lpstr>
      <vt:lpstr>Recommendations</vt:lpstr>
      <vt:lpstr>Recommendations</vt:lpstr>
      <vt:lpstr>Conclusion</vt:lpstr>
      <vt:lpstr>Appendix</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iyi Owoeye</dc:creator>
  <cp:lastModifiedBy>iyi Owoeye</cp:lastModifiedBy>
  <cp:revision>3</cp:revision>
  <dcterms:created xsi:type="dcterms:W3CDTF">2025-04-03T01:02:19Z</dcterms:created>
  <dcterms:modified xsi:type="dcterms:W3CDTF">2025-04-03T13:52:27Z</dcterms:modified>
</cp:coreProperties>
</file>

<file path=docProps/thumbnail.jpeg>
</file>